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0" r:id="rId7"/>
    <p:sldId id="261" r:id="rId8"/>
    <p:sldId id="262" r:id="rId9"/>
    <p:sldId id="270"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78" y="-7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C4D3F0-40AE-4C03-8085-8C7853DF64EF}"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4D3F0-40AE-4C03-8085-8C7853DF64EF}"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4D3F0-40AE-4C03-8085-8C7853DF64EF}"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4D3F0-40AE-4C03-8085-8C7853DF64EF}"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4D3F0-40AE-4C03-8085-8C7853DF64EF}"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C4D3F0-40AE-4C03-8085-8C7853DF64EF}"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C4D3F0-40AE-4C03-8085-8C7853DF64EF}" type="datetimeFigureOut">
              <a:rPr lang="en-US" smtClean="0"/>
              <a:t>9/21/2014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C4D3F0-40AE-4C03-8085-8C7853DF64EF}" type="datetimeFigureOut">
              <a:rPr lang="en-US" smtClean="0"/>
              <a:t>9/21/2014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4D3F0-40AE-4C03-8085-8C7853DF64EF}" type="datetimeFigureOut">
              <a:rPr lang="en-US" smtClean="0"/>
              <a:t>9/21/2014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4D3F0-40AE-4C03-8085-8C7853DF64EF}"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4D3F0-40AE-4C03-8085-8C7853DF64EF}"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058D-C014-4042-A7CA-6A6D800F2E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4D3F0-40AE-4C03-8085-8C7853DF64EF}" type="datetimeFigureOut">
              <a:rPr lang="en-US" smtClean="0"/>
              <a:t>9/21/2014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3058D-C014-4042-A7CA-6A6D800F2E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filebox.vt.edu/users/ateller/portfolio/ncss/lp/ncss4.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a:bodyPr>
          <a:lstStyle/>
          <a:p>
            <a:r>
              <a:rPr lang="en-US" sz="1800" dirty="0" smtClean="0">
                <a:hlinkClick r:id="rId2"/>
              </a:rPr>
              <a:t>http://filebox.vt.edu/users/ateller/portfolio/ncss/lp/ncss4.pdf</a:t>
            </a:r>
            <a:r>
              <a:rPr lang="en-US" sz="1800" dirty="0" smtClean="0"/>
              <a:t> </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Erikson’s Theory on Identity Formation Continued… </a:t>
            </a:r>
            <a:endParaRPr lang="en-US" dirty="0"/>
          </a:p>
        </p:txBody>
      </p:sp>
      <p:sp>
        <p:nvSpPr>
          <p:cNvPr id="3" name="Content Placeholder 2"/>
          <p:cNvSpPr>
            <a:spLocks noGrp="1"/>
          </p:cNvSpPr>
          <p:nvPr>
            <p:ph idx="1"/>
          </p:nvPr>
        </p:nvSpPr>
        <p:spPr/>
        <p:txBody>
          <a:bodyPr>
            <a:normAutofit lnSpcReduction="10000"/>
          </a:bodyPr>
          <a:lstStyle/>
          <a:p>
            <a:r>
              <a:rPr lang="en-US" dirty="0" smtClean="0"/>
              <a:t>Identity is NOT formed by mimicking others. </a:t>
            </a:r>
          </a:p>
          <a:p>
            <a:pPr lvl="1"/>
            <a:r>
              <a:rPr lang="en-US" dirty="0" smtClean="0"/>
              <a:t>It is formed by taking early assumptions about identity, modifying and synthesizing those ideas into a new structure. </a:t>
            </a:r>
          </a:p>
          <a:p>
            <a:r>
              <a:rPr lang="en-US" dirty="0" smtClean="0"/>
              <a:t> The resolution of three main areas is key to resolving conflicts in identity formation. </a:t>
            </a:r>
          </a:p>
          <a:p>
            <a:pPr lvl="1"/>
            <a:r>
              <a:rPr lang="en-US" dirty="0" smtClean="0"/>
              <a:t>They are:</a:t>
            </a:r>
          </a:p>
          <a:p>
            <a:pPr lvl="2"/>
            <a:r>
              <a:rPr lang="en-US" dirty="0" smtClean="0"/>
              <a:t>choice of </a:t>
            </a:r>
            <a:r>
              <a:rPr lang="en-US" u="sng" dirty="0" smtClean="0"/>
              <a:t>occupation</a:t>
            </a:r>
            <a:r>
              <a:rPr lang="en-US" dirty="0" smtClean="0"/>
              <a:t>, </a:t>
            </a:r>
          </a:p>
          <a:p>
            <a:pPr lvl="2"/>
            <a:r>
              <a:rPr lang="en-US" dirty="0" smtClean="0"/>
              <a:t>the adoption of </a:t>
            </a:r>
            <a:r>
              <a:rPr lang="en-US" u="sng" dirty="0" smtClean="0"/>
              <a:t>values</a:t>
            </a:r>
            <a:r>
              <a:rPr lang="en-US" dirty="0" smtClean="0"/>
              <a:t> to live by and believe in </a:t>
            </a:r>
          </a:p>
          <a:p>
            <a:pPr lvl="2"/>
            <a:r>
              <a:rPr lang="en-US" dirty="0" smtClean="0"/>
              <a:t>the development of a satisfying </a:t>
            </a:r>
            <a:r>
              <a:rPr lang="en-US" u="sng" dirty="0" smtClean="0"/>
              <a:t>sexual identity</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Erikson’s Theory of Identity Formation Continued… </a:t>
            </a:r>
            <a:endParaRPr lang="en-US" dirty="0"/>
          </a:p>
        </p:txBody>
      </p:sp>
      <p:sp>
        <p:nvSpPr>
          <p:cNvPr id="3" name="Content Placeholder 2"/>
          <p:cNvSpPr>
            <a:spLocks noGrp="1"/>
          </p:cNvSpPr>
          <p:nvPr>
            <p:ph idx="1"/>
          </p:nvPr>
        </p:nvSpPr>
        <p:spPr/>
        <p:txBody>
          <a:bodyPr/>
          <a:lstStyle/>
          <a:p>
            <a:r>
              <a:rPr lang="en-US" dirty="0" smtClean="0"/>
              <a:t>When the crisis in stage 5 is successfully resolved, it is known as fidelity. When this occurs, individuals have developed a sustained loyalty, faith, or a sense of belonging to a loved one or to friends. It can also mean identification with a certain set of values, religious group, political group, etc.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Influence Identity Formation… </a:t>
            </a:r>
            <a:endParaRPr lang="en-US" dirty="0"/>
          </a:p>
        </p:txBody>
      </p:sp>
      <p:sp>
        <p:nvSpPr>
          <p:cNvPr id="3" name="Content Placeholder 2"/>
          <p:cNvSpPr>
            <a:spLocks noGrp="1"/>
          </p:cNvSpPr>
          <p:nvPr>
            <p:ph idx="1"/>
          </p:nvPr>
        </p:nvSpPr>
        <p:spPr/>
        <p:txBody>
          <a:bodyPr>
            <a:normAutofit/>
          </a:bodyPr>
          <a:lstStyle/>
          <a:p>
            <a:r>
              <a:rPr lang="en-US" dirty="0" smtClean="0"/>
              <a:t>There are multiple factors that can influence identity formation. </a:t>
            </a:r>
          </a:p>
          <a:p>
            <a:pPr lvl="1"/>
            <a:r>
              <a:rPr lang="en-US" dirty="0" smtClean="0"/>
              <a:t>The first factor is gender since males and females form their identity through different ways. </a:t>
            </a:r>
          </a:p>
          <a:p>
            <a:pPr lvl="1"/>
            <a:r>
              <a:rPr lang="en-US" dirty="0" smtClean="0"/>
              <a:t>Women form their identity through relationships while men do not. </a:t>
            </a:r>
          </a:p>
          <a:p>
            <a:pPr lvl="2"/>
            <a:r>
              <a:rPr lang="en-US" dirty="0" smtClean="0"/>
              <a:t>This usually occurs since women tend to have lower self esteem than men.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Influence Identity Formation Continued… </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The next factor is ethnicity. </a:t>
            </a:r>
          </a:p>
          <a:p>
            <a:pPr lvl="1"/>
            <a:r>
              <a:rPr lang="en-US" dirty="0" smtClean="0"/>
              <a:t>Identity formation is extremely complicated for members of a minority group. </a:t>
            </a:r>
          </a:p>
          <a:p>
            <a:pPr lvl="1"/>
            <a:r>
              <a:rPr lang="en-US" dirty="0" smtClean="0"/>
              <a:t>Physical features can greatly influence an individual’s self concept. </a:t>
            </a:r>
          </a:p>
          <a:p>
            <a:r>
              <a:rPr lang="en-US" dirty="0" smtClean="0"/>
              <a:t>The final factor is sexual orientation. </a:t>
            </a:r>
          </a:p>
          <a:p>
            <a:pPr lvl="1"/>
            <a:r>
              <a:rPr lang="en-US" dirty="0" smtClean="0"/>
              <a:t>Society makes it difficult for individuals with a sexual orientation that differs from the heterosexual norm. </a:t>
            </a:r>
          </a:p>
          <a:p>
            <a:pPr lvl="1"/>
            <a:r>
              <a:rPr lang="en-US" dirty="0" smtClean="0"/>
              <a:t>Stereotypes and discrimination are huge factors here.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Problem with Erikson’s Theory on Identity Formation… </a:t>
            </a:r>
            <a:endParaRPr lang="en-US" dirty="0"/>
          </a:p>
        </p:txBody>
      </p:sp>
      <p:sp>
        <p:nvSpPr>
          <p:cNvPr id="3" name="Content Placeholder 2"/>
          <p:cNvSpPr>
            <a:spLocks noGrp="1"/>
          </p:cNvSpPr>
          <p:nvPr>
            <p:ph idx="1"/>
          </p:nvPr>
        </p:nvSpPr>
        <p:spPr/>
        <p:txBody>
          <a:bodyPr/>
          <a:lstStyle/>
          <a:p>
            <a:r>
              <a:rPr lang="en-US" dirty="0" smtClean="0"/>
              <a:t> Erikson considered male identify formation to be the norm. He stated that women formed their identity through intimacy while men could not be involved in intimacy until after their identity had been fully formed. </a:t>
            </a:r>
          </a:p>
          <a:p>
            <a:pPr lvl="1"/>
            <a:r>
              <a:rPr lang="en-US" dirty="0" smtClean="0"/>
              <a:t>This is why many disregard Erikson’s theory as the truth and simply use it to build upon.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Assignment </a:t>
            </a:r>
            <a:endParaRPr lang="en-US" dirty="0"/>
          </a:p>
        </p:txBody>
      </p:sp>
      <p:sp>
        <p:nvSpPr>
          <p:cNvPr id="3" name="Content Placeholder 2"/>
          <p:cNvSpPr>
            <a:spLocks noGrp="1"/>
          </p:cNvSpPr>
          <p:nvPr>
            <p:ph idx="1"/>
          </p:nvPr>
        </p:nvSpPr>
        <p:spPr/>
        <p:txBody>
          <a:bodyPr/>
          <a:lstStyle/>
          <a:p>
            <a:r>
              <a:rPr lang="en-US" dirty="0" smtClean="0"/>
              <a:t>Complete the following writing assignment. </a:t>
            </a:r>
          </a:p>
          <a:p>
            <a:r>
              <a:rPr lang="en-US" dirty="0" smtClean="0"/>
              <a:t>Thinking about the activity and discussion we have had in class today… write a paragraph or two describing how much you believe life events influence identity formation.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Please complete only PART 1 of the worksheet. </a:t>
            </a:r>
          </a:p>
          <a:p>
            <a:pPr algn="ctr">
              <a:buNone/>
            </a:pPr>
            <a:endParaRPr lang="en-US" dirty="0" smtClean="0"/>
          </a:p>
          <a:p>
            <a:pPr algn="ctr">
              <a:buNone/>
            </a:pPr>
            <a:r>
              <a:rPr lang="en-US" dirty="0" smtClean="0"/>
              <a:t>While completing the worksheet think about who you believe you </a:t>
            </a:r>
          </a:p>
          <a:p>
            <a:pPr algn="ctr">
              <a:buNone/>
            </a:pPr>
            <a:r>
              <a:rPr lang="en-US" dirty="0" smtClean="0"/>
              <a:t>are as a person and how you came to feel this way about yourself.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TODAY</a:t>
            </a:r>
            <a:endParaRPr lang="en-US" dirty="0"/>
          </a:p>
        </p:txBody>
      </p:sp>
      <p:sp>
        <p:nvSpPr>
          <p:cNvPr id="3" name="Content Placeholder 2"/>
          <p:cNvSpPr>
            <a:spLocks noGrp="1"/>
          </p:cNvSpPr>
          <p:nvPr>
            <p:ph idx="1"/>
          </p:nvPr>
        </p:nvSpPr>
        <p:spPr/>
        <p:txBody>
          <a:bodyPr/>
          <a:lstStyle/>
          <a:p>
            <a:pPr>
              <a:buNone/>
            </a:pPr>
            <a:r>
              <a:rPr lang="en-US" dirty="0" smtClean="0"/>
              <a:t>1) Erikson’s theory of psychosocial development as it relates to Identity Formation. </a:t>
            </a:r>
          </a:p>
          <a:p>
            <a:pPr>
              <a:buNone/>
            </a:pPr>
            <a:r>
              <a:rPr lang="en-US" dirty="0" smtClean="0"/>
              <a:t>2) Erikson’s three factors that influence identity formation. </a:t>
            </a:r>
          </a:p>
          <a:p>
            <a:pPr>
              <a:buNone/>
            </a:pPr>
            <a:r>
              <a:rPr lang="en-US" dirty="0" smtClean="0"/>
              <a:t>3) The major issue surrounding Erikson’s theory of identity formation. </a:t>
            </a:r>
          </a:p>
          <a:p>
            <a:pPr>
              <a:buNone/>
            </a:pPr>
            <a:r>
              <a:rPr lang="en-US" dirty="0" smtClean="0"/>
              <a:t>4) Your own thoughts on identity formation.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Erikson’s Theory of Psychosocial Development (Review)</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Erikson’s theory consists of 8 stages. Within each stage a crisis must be resolved. </a:t>
            </a:r>
          </a:p>
          <a:p>
            <a:pPr lvl="1"/>
            <a:r>
              <a:rPr lang="en-US" dirty="0" smtClean="0"/>
              <a:t>This crisis is a major developmental issue that becomes important during a specific time period throughout one’s life. </a:t>
            </a:r>
          </a:p>
          <a:p>
            <a:r>
              <a:rPr lang="en-US" dirty="0" smtClean="0"/>
              <a:t> In order to be successful at solving this crisis, one must balance positive and a corresponding negative trait. </a:t>
            </a:r>
          </a:p>
          <a:p>
            <a:endParaRPr lang="en-US" dirty="0"/>
          </a:p>
          <a:p>
            <a:pPr algn="ctr">
              <a:buNone/>
            </a:pPr>
            <a:r>
              <a:rPr lang="en-US" dirty="0" smtClean="0"/>
              <a:t>(see next slide for chart)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http://krishamstroschine.wikispaces.com/file/view/Erikson.PNG/300394508/800x387/Erikson.PNG"/>
          <p:cNvPicPr/>
          <p:nvPr/>
        </p:nvPicPr>
        <p:blipFill>
          <a:blip r:embed="rId2" cstate="print"/>
          <a:srcRect/>
          <a:stretch>
            <a:fillRect/>
          </a:stretch>
        </p:blipFill>
        <p:spPr bwMode="auto">
          <a:xfrm>
            <a:off x="0" y="0"/>
            <a:ext cx="9144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Erikson’s Theory of Psychosocial Development Continued… </a:t>
            </a:r>
            <a:endParaRPr lang="en-US" dirty="0"/>
          </a:p>
        </p:txBody>
      </p:sp>
      <p:sp>
        <p:nvSpPr>
          <p:cNvPr id="3" name="Content Placeholder 2"/>
          <p:cNvSpPr>
            <a:spLocks noGrp="1"/>
          </p:cNvSpPr>
          <p:nvPr>
            <p:ph idx="1"/>
          </p:nvPr>
        </p:nvSpPr>
        <p:spPr/>
        <p:txBody>
          <a:bodyPr/>
          <a:lstStyle/>
          <a:p>
            <a:r>
              <a:rPr lang="en-US" dirty="0" smtClean="0"/>
              <a:t>In most situations the positive traits prevail. However, Erikson did believe that negative traits are needed as well. </a:t>
            </a:r>
          </a:p>
          <a:p>
            <a:r>
              <a:rPr lang="en-US" dirty="0" smtClean="0"/>
              <a:t> Example: In infancy, the crisis is trust vs. mistrust. People need to learn to trust the world around them but in order to do this, they also need to learn about mistrust to protect themselves from danger.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Erikson’s theory on identity formation… </a:t>
            </a:r>
            <a:endParaRPr lang="en-US" dirty="0"/>
          </a:p>
        </p:txBody>
      </p:sp>
      <p:sp>
        <p:nvSpPr>
          <p:cNvPr id="3" name="Content Placeholder 2"/>
          <p:cNvSpPr>
            <a:spLocks noGrp="1"/>
          </p:cNvSpPr>
          <p:nvPr>
            <p:ph idx="1"/>
          </p:nvPr>
        </p:nvSpPr>
        <p:spPr/>
        <p:txBody>
          <a:bodyPr/>
          <a:lstStyle/>
          <a:p>
            <a:r>
              <a:rPr lang="en-US" dirty="0" smtClean="0"/>
              <a:t>Stage 5 of Erikson’s theory is identity formation, which begins in adolescence. </a:t>
            </a:r>
          </a:p>
          <a:p>
            <a:pPr lvl="1"/>
            <a:r>
              <a:rPr lang="en-US" dirty="0" smtClean="0"/>
              <a:t>The crisis in this stage is known as identity vs. identity confusion which is also known as role confusion. </a:t>
            </a:r>
          </a:p>
          <a:p>
            <a:r>
              <a:rPr lang="en-US" dirty="0" smtClean="0"/>
              <a:t> During this stage adolescents are attempting to make sense of who they are and what their valued role is in society.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Card Activity </a:t>
            </a:r>
            <a:endParaRPr lang="en-US" dirty="0"/>
          </a:p>
        </p:txBody>
      </p:sp>
      <p:sp>
        <p:nvSpPr>
          <p:cNvPr id="3" name="Content Placeholder 2"/>
          <p:cNvSpPr>
            <a:spLocks noGrp="1"/>
          </p:cNvSpPr>
          <p:nvPr>
            <p:ph idx="1"/>
          </p:nvPr>
        </p:nvSpPr>
        <p:spPr/>
        <p:txBody>
          <a:bodyPr/>
          <a:lstStyle/>
          <a:p>
            <a:r>
              <a:rPr lang="en-US" dirty="0" smtClean="0"/>
              <a:t>Take a look at your note card and the factor it states on it. </a:t>
            </a:r>
          </a:p>
          <a:p>
            <a:pPr lvl="1">
              <a:buNone/>
            </a:pPr>
            <a:r>
              <a:rPr lang="en-US" dirty="0" smtClean="0"/>
              <a:t>1) Think about the factor on your note card. </a:t>
            </a:r>
          </a:p>
          <a:p>
            <a:pPr lvl="1">
              <a:buNone/>
            </a:pPr>
            <a:r>
              <a:rPr lang="en-US" dirty="0" smtClean="0"/>
              <a:t>2) Answer the questions in Part 2 of your worksheet. </a:t>
            </a:r>
          </a:p>
          <a:p>
            <a:pPr lvl="1">
              <a:buNone/>
            </a:pPr>
            <a:r>
              <a:rPr lang="en-US" dirty="0" smtClean="0"/>
              <a:t>3) When you finish, begin thinking about how your thoughts were changed from. Part 1 to Part 2.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Guide</a:t>
            </a:r>
            <a:endParaRPr lang="en-US" dirty="0"/>
          </a:p>
        </p:txBody>
      </p:sp>
      <p:sp>
        <p:nvSpPr>
          <p:cNvPr id="3" name="Content Placeholder 2"/>
          <p:cNvSpPr>
            <a:spLocks noGrp="1"/>
          </p:cNvSpPr>
          <p:nvPr>
            <p:ph idx="1"/>
          </p:nvPr>
        </p:nvSpPr>
        <p:spPr/>
        <p:txBody>
          <a:bodyPr>
            <a:normAutofit lnSpcReduction="10000"/>
          </a:bodyPr>
          <a:lstStyle/>
          <a:p>
            <a:pPr lvl="1"/>
            <a:r>
              <a:rPr lang="en-US" dirty="0"/>
              <a:t>What types of changes influenced you the most?—write on board</a:t>
            </a:r>
          </a:p>
          <a:p>
            <a:pPr lvl="1"/>
            <a:r>
              <a:rPr lang="en-US" dirty="0"/>
              <a:t>Compared part 1 &amp; 2 of worksheet, how are they different? How did they influence you?</a:t>
            </a:r>
          </a:p>
          <a:p>
            <a:pPr lvl="1"/>
            <a:r>
              <a:rPr lang="en-US" dirty="0"/>
              <a:t>Looking at the list of events on the board, do these events look minor or major life events?</a:t>
            </a:r>
          </a:p>
          <a:p>
            <a:pPr lvl="1"/>
            <a:r>
              <a:rPr lang="en-US" dirty="0"/>
              <a:t>What aspects of your life do these events relate to? Are there a variety of situations you see?</a:t>
            </a:r>
          </a:p>
          <a:p>
            <a:pPr lvl="1"/>
            <a:r>
              <a:rPr lang="en-US" dirty="0"/>
              <a:t>Do you believe outside forces effect identity formation? Why would this be the case?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814</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OBJECTIVES FOR TODAY</vt:lpstr>
      <vt:lpstr>Erikson’s Theory of Psychosocial Development (Review)</vt:lpstr>
      <vt:lpstr>Slide 5</vt:lpstr>
      <vt:lpstr>Erikson’s Theory of Psychosocial Development Continued… </vt:lpstr>
      <vt:lpstr>Erikson’s theory on identity formation… </vt:lpstr>
      <vt:lpstr>Note Card Activity </vt:lpstr>
      <vt:lpstr>Discussion Guide</vt:lpstr>
      <vt:lpstr>Erikson’s Theory on Identity Formation Continued… </vt:lpstr>
      <vt:lpstr>Erikson’s Theory of Identity Formation Continued… </vt:lpstr>
      <vt:lpstr>Factors that Influence Identity Formation… </vt:lpstr>
      <vt:lpstr>Factors that Influence Identity Formation Continued… </vt:lpstr>
      <vt:lpstr>Potential Problem with Erikson’s Theory on Identity Formation… </vt:lpstr>
      <vt:lpstr>Writing Assignment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Judd</dc:creator>
  <cp:lastModifiedBy>Judd</cp:lastModifiedBy>
  <cp:revision>2</cp:revision>
  <dcterms:created xsi:type="dcterms:W3CDTF">2014-09-22T02:36:45Z</dcterms:created>
  <dcterms:modified xsi:type="dcterms:W3CDTF">2014-09-22T03:25:57Z</dcterms:modified>
</cp:coreProperties>
</file>