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8"/>
  </p:notesMasterIdLst>
  <p:sldIdLst>
    <p:sldId id="256" r:id="rId5"/>
    <p:sldId id="285" r:id="rId6"/>
    <p:sldId id="286" r:id="rId7"/>
    <p:sldId id="257" r:id="rId8"/>
    <p:sldId id="258" r:id="rId9"/>
    <p:sldId id="259" r:id="rId10"/>
    <p:sldId id="284" r:id="rId11"/>
    <p:sldId id="260" r:id="rId12"/>
    <p:sldId id="261" r:id="rId13"/>
    <p:sldId id="262" r:id="rId14"/>
    <p:sldId id="283" r:id="rId15"/>
    <p:sldId id="263" r:id="rId16"/>
    <p:sldId id="264" r:id="rId17"/>
    <p:sldId id="265" r:id="rId18"/>
    <p:sldId id="266" r:id="rId19"/>
    <p:sldId id="268" r:id="rId20"/>
    <p:sldId id="267" r:id="rId21"/>
    <p:sldId id="269" r:id="rId22"/>
    <p:sldId id="270" r:id="rId23"/>
    <p:sldId id="287" r:id="rId24"/>
    <p:sldId id="271" r:id="rId25"/>
    <p:sldId id="272" r:id="rId26"/>
    <p:sldId id="273" r:id="rId27"/>
    <p:sldId id="274" r:id="rId28"/>
    <p:sldId id="275" r:id="rId29"/>
    <p:sldId id="276" r:id="rId30"/>
    <p:sldId id="277" r:id="rId31"/>
    <p:sldId id="288" r:id="rId32"/>
    <p:sldId id="278" r:id="rId33"/>
    <p:sldId id="279" r:id="rId34"/>
    <p:sldId id="280" r:id="rId35"/>
    <p:sldId id="281" r:id="rId36"/>
    <p:sldId id="28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7970A-8ECF-41DE-BB0F-6F058B95A7AF}" type="datetimeFigureOut">
              <a:rPr lang="en-US" smtClean="0"/>
              <a:pPr/>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E002F-3330-49E0-8861-F343012062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6E002F-3330-49E0-8861-F343012062C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6E002F-3330-49E0-8861-F343012062C2}"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C504FF3-E66A-440F-B238-EB71D0EA1DA9}"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C3094A-DAC7-48DD-96C6-8CEC0DF4D388}"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04FF3-E66A-440F-B238-EB71D0EA1DA9}"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094A-DAC7-48DD-96C6-8CEC0DF4D3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04FF3-E66A-440F-B238-EB71D0EA1DA9}"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094A-DAC7-48DD-96C6-8CEC0DF4D3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04FF3-E66A-440F-B238-EB71D0EA1DA9}"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094A-DAC7-48DD-96C6-8CEC0DF4D3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C504FF3-E66A-440F-B238-EB71D0EA1DA9}" type="datetimeFigureOut">
              <a:rPr lang="en-US" smtClean="0"/>
              <a:pPr/>
              <a:t>10/6/2014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094A-DAC7-48DD-96C6-8CEC0DF4D388}"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504FF3-E66A-440F-B238-EB71D0EA1DA9}"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3094A-DAC7-48DD-96C6-8CEC0DF4D3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504FF3-E66A-440F-B238-EB71D0EA1DA9}" type="datetimeFigureOut">
              <a:rPr lang="en-US" smtClean="0"/>
              <a:pPr/>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3094A-DAC7-48DD-96C6-8CEC0DF4D3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504FF3-E66A-440F-B238-EB71D0EA1DA9}" type="datetimeFigureOut">
              <a:rPr lang="en-US" smtClean="0"/>
              <a:pPr/>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3094A-DAC7-48DD-96C6-8CEC0DF4D3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C504FF3-E66A-440F-B238-EB71D0EA1DA9}" type="datetimeFigureOut">
              <a:rPr lang="en-US" smtClean="0"/>
              <a:pPr/>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3094A-DAC7-48DD-96C6-8CEC0DF4D3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504FF3-E66A-440F-B238-EB71D0EA1DA9}"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3094A-DAC7-48DD-96C6-8CEC0DF4D388}"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C504FF3-E66A-440F-B238-EB71D0EA1DA9}" type="datetimeFigureOut">
              <a:rPr lang="en-US" smtClean="0"/>
              <a:pPr/>
              <a:t>10/6/2014</a:t>
            </a:fld>
            <a:endParaRPr lang="en-US"/>
          </a:p>
        </p:txBody>
      </p:sp>
      <p:sp>
        <p:nvSpPr>
          <p:cNvPr id="7" name="Slide Number Placeholder 6"/>
          <p:cNvSpPr>
            <a:spLocks noGrp="1"/>
          </p:cNvSpPr>
          <p:nvPr>
            <p:ph type="sldNum" sz="quarter" idx="12"/>
          </p:nvPr>
        </p:nvSpPr>
        <p:spPr/>
        <p:txBody>
          <a:bodyPr/>
          <a:lstStyle/>
          <a:p>
            <a:fld id="{2CC3094A-DAC7-48DD-96C6-8CEC0DF4D388}"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C504FF3-E66A-440F-B238-EB71D0EA1DA9}" type="datetimeFigureOut">
              <a:rPr lang="en-US" smtClean="0"/>
              <a:pPr/>
              <a:t>10/6/2014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CC3094A-DAC7-48DD-96C6-8CEC0DF4D388}"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Adolescence </a:t>
            </a:r>
            <a:endParaRPr lang="en-US" dirty="0"/>
          </a:p>
        </p:txBody>
      </p:sp>
      <p:sp>
        <p:nvSpPr>
          <p:cNvPr id="2" name="Title 1"/>
          <p:cNvSpPr>
            <a:spLocks noGrp="1"/>
          </p:cNvSpPr>
          <p:nvPr>
            <p:ph type="ctrTitle"/>
          </p:nvPr>
        </p:nvSpPr>
        <p:spPr/>
        <p:txBody>
          <a:bodyPr/>
          <a:lstStyle/>
          <a:p>
            <a:r>
              <a:rPr lang="en-US" dirty="0" smtClean="0"/>
              <a:t>Psychology Chapter 4</a:t>
            </a:r>
            <a:endParaRPr lang="en-US" dirty="0"/>
          </a:p>
        </p:txBody>
      </p:sp>
    </p:spTree>
    <p:custDataLst>
      <p:tags r:id="rId1"/>
    </p:custDataLst>
    <p:extLst>
      <p:ext uri="{BB962C8B-B14F-4D97-AF65-F5344CB8AC3E}">
        <p14:creationId xmlns:p14="http://schemas.microsoft.com/office/powerpoint/2010/main" xmlns="" val="1719176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20th Century – early 20th century – marriage still occurred early in life – pregnancy usually led to shot-gun wedding</a:t>
            </a:r>
          </a:p>
          <a:p>
            <a:pPr lvl="2"/>
            <a:r>
              <a:rPr lang="en-US" dirty="0" smtClean="0"/>
              <a:t>1950s – marriage was often postponed for college or vocational training</a:t>
            </a:r>
          </a:p>
          <a:p>
            <a:pPr lvl="2"/>
            <a:r>
              <a:rPr lang="en-US" dirty="0" smtClean="0"/>
              <a:t>1960s – more teens were going to college and postponing marriage. Sexual Revolution, introduction of the pill – young women were more likely to engage in premarital sex since the protection could depend on them.</a:t>
            </a:r>
          </a:p>
          <a:p>
            <a:pPr lvl="2"/>
            <a:r>
              <a:rPr lang="en-US" dirty="0" smtClean="0"/>
              <a:t>1970s – teens going to college and receiving training past high school greatly increased. Easily accessed birth control and abortions cut down on pregnancies, but premarital sex increased</a:t>
            </a:r>
          </a:p>
          <a:p>
            <a:pPr lvl="2"/>
            <a:r>
              <a:rPr lang="en-US" dirty="0" smtClean="0"/>
              <a:t>1980s – AIDS and other STDs appear. Birth control and “Safe Sex” become more important</a:t>
            </a:r>
          </a:p>
          <a:p>
            <a:pPr lvl="2"/>
            <a:r>
              <a:rPr lang="en-US" dirty="0" smtClean="0"/>
              <a:t>1990s – AIDS and other STDs begin to decline, but “Safe Sex” is still recommended and women become more openly sexually active as promiscuity is more accepted by society</a:t>
            </a:r>
          </a:p>
          <a:p>
            <a:pPr lvl="1"/>
            <a:r>
              <a:rPr lang="en-US" dirty="0" smtClean="0"/>
              <a:t>21</a:t>
            </a:r>
            <a:r>
              <a:rPr lang="en-US" baseline="30000" dirty="0" smtClean="0"/>
              <a:t>st</a:t>
            </a:r>
            <a:r>
              <a:rPr lang="en-US" dirty="0" smtClean="0"/>
              <a:t> Century – the future of monogamy appears to be dim.</a:t>
            </a:r>
          </a:p>
        </p:txBody>
      </p:sp>
      <p:sp>
        <p:nvSpPr>
          <p:cNvPr id="4" name="TextBox 3"/>
          <p:cNvSpPr txBox="1"/>
          <p:nvPr/>
        </p:nvSpPr>
        <p:spPr>
          <a:xfrm>
            <a:off x="3657600" y="5791200"/>
            <a:ext cx="1933606" cy="369332"/>
          </a:xfrm>
          <a:prstGeom prst="rect">
            <a:avLst/>
          </a:prstGeom>
          <a:noFill/>
        </p:spPr>
        <p:txBody>
          <a:bodyPr wrap="none" rtlCol="0">
            <a:spAutoFit/>
          </a:bodyPr>
          <a:lstStyle/>
          <a:p>
            <a:r>
              <a:rPr lang="en-US" dirty="0" smtClean="0"/>
              <a:t>END OF SECTION 1</a:t>
            </a:r>
            <a:endParaRPr lang="en-US" dirty="0"/>
          </a:p>
        </p:txBody>
      </p:sp>
      <p:sp>
        <p:nvSpPr>
          <p:cNvPr id="5" name="TextBox 4"/>
          <p:cNvSpPr txBox="1"/>
          <p:nvPr/>
        </p:nvSpPr>
        <p:spPr>
          <a:xfrm>
            <a:off x="152400" y="6324600"/>
            <a:ext cx="1007007" cy="369332"/>
          </a:xfrm>
          <a:prstGeom prst="rect">
            <a:avLst/>
          </a:prstGeom>
          <a:noFill/>
        </p:spPr>
        <p:txBody>
          <a:bodyPr wrap="none" rtlCol="0">
            <a:spAutoFit/>
          </a:bodyPr>
          <a:lstStyle/>
          <a:p>
            <a:r>
              <a:rPr lang="en-US" dirty="0" smtClean="0"/>
              <a:t>pg 98-99</a:t>
            </a:r>
            <a:endParaRPr lang="en-US" dirty="0"/>
          </a:p>
        </p:txBody>
      </p:sp>
    </p:spTree>
    <p:custDataLst>
      <p:tags r:id="rId1"/>
    </p:custDataLst>
    <p:extLst>
      <p:ext uri="{BB962C8B-B14F-4D97-AF65-F5344CB8AC3E}">
        <p14:creationId xmlns:p14="http://schemas.microsoft.com/office/powerpoint/2010/main" xmlns="" val="104371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Page 101</a:t>
            </a:r>
            <a:endParaRPr lang="en-US" dirty="0"/>
          </a:p>
        </p:txBody>
      </p:sp>
      <p:sp>
        <p:nvSpPr>
          <p:cNvPr id="3" name="Content Placeholder 2"/>
          <p:cNvSpPr>
            <a:spLocks noGrp="1"/>
          </p:cNvSpPr>
          <p:nvPr>
            <p:ph idx="1"/>
          </p:nvPr>
        </p:nvSpPr>
        <p:spPr/>
        <p:txBody>
          <a:bodyPr/>
          <a:lstStyle/>
          <a:p>
            <a:pPr marL="571500" indent="-457200">
              <a:buFont typeface="+mj-lt"/>
              <a:buAutoNum type="arabicPeriod" startAt="6"/>
            </a:pPr>
            <a:r>
              <a:rPr lang="en-US" dirty="0" smtClean="0"/>
              <a:t>Rationalization</a:t>
            </a:r>
          </a:p>
          <a:p>
            <a:pPr marL="571500" indent="-457200">
              <a:buFont typeface="+mj-lt"/>
              <a:buAutoNum type="arabicPeriod" startAt="6"/>
            </a:pPr>
            <a:r>
              <a:rPr lang="en-US" dirty="0" smtClean="0"/>
              <a:t>Identity crisis</a:t>
            </a:r>
          </a:p>
          <a:p>
            <a:pPr marL="571500" indent="-457200">
              <a:buFont typeface="+mj-lt"/>
              <a:buAutoNum type="arabicPeriod" startAt="6"/>
            </a:pPr>
            <a:r>
              <a:rPr lang="en-US" dirty="0" smtClean="0"/>
              <a:t>Social learning theory</a:t>
            </a:r>
          </a:p>
          <a:p>
            <a:pPr marL="571500" indent="-457200">
              <a:buFont typeface="+mj-lt"/>
              <a:buAutoNum type="arabicPeriod" startAt="6"/>
            </a:pPr>
            <a:endParaRPr lang="en-US" dirty="0"/>
          </a:p>
        </p:txBody>
      </p:sp>
      <p:sp>
        <p:nvSpPr>
          <p:cNvPr id="4" name="Title 1"/>
          <p:cNvSpPr txBox="1">
            <a:spLocks/>
          </p:cNvSpPr>
          <p:nvPr/>
        </p:nvSpPr>
        <p:spPr>
          <a:xfrm>
            <a:off x="4876800" y="1600200"/>
            <a:ext cx="4145872" cy="1039427"/>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all" spc="0" normalizeH="0" baseline="0" noProof="0" dirty="0" smtClean="0">
                <a:ln>
                  <a:noFill/>
                </a:ln>
                <a:solidFill>
                  <a:schemeClr val="accent1">
                    <a:lumMod val="75000"/>
                  </a:schemeClr>
                </a:solidFill>
                <a:effectLst/>
                <a:uLnTx/>
                <a:uFillTx/>
                <a:latin typeface="+mj-lt"/>
                <a:ea typeface="+mj-ea"/>
                <a:cs typeface="+mj-cs"/>
              </a:rPr>
              <a:t>Section 2 Objectives</a:t>
            </a:r>
            <a:endParaRPr kumimoji="0" lang="en-US" sz="3500" b="0" i="0" u="none" strike="noStrike" kern="1200" cap="all" spc="0" normalizeH="0" baseline="0" noProof="0" dirty="0">
              <a:ln>
                <a:noFill/>
              </a:ln>
              <a:solidFill>
                <a:schemeClr val="accent1">
                  <a:lumMod val="75000"/>
                </a:schemeClr>
              </a:solidFill>
              <a:effectLst/>
              <a:uLnTx/>
              <a:uFillTx/>
              <a:latin typeface="+mj-lt"/>
              <a:ea typeface="+mj-ea"/>
              <a:cs typeface="+mj-cs"/>
            </a:endParaRPr>
          </a:p>
        </p:txBody>
      </p:sp>
      <p:sp>
        <p:nvSpPr>
          <p:cNvPr id="5" name="Content Placeholder 2"/>
          <p:cNvSpPr txBox="1">
            <a:spLocks/>
          </p:cNvSpPr>
          <p:nvPr/>
        </p:nvSpPr>
        <p:spPr>
          <a:xfrm>
            <a:off x="4953000" y="2514600"/>
            <a:ext cx="4114800" cy="3687763"/>
          </a:xfrm>
          <a:prstGeom prst="rect">
            <a:avLst/>
          </a:prstGeom>
        </p:spPr>
        <p:txBody>
          <a:bodyPr vert="horz" lIns="91440" tIns="45720" rIns="91440" bIns="45720" rtlCol="0">
            <a:normAutofit/>
          </a:bodyPr>
          <a:lstStyle/>
          <a:p>
            <a:pPr marL="571500" marR="0" lvl="0" indent="-4572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lang="en-US" sz="2400" dirty="0" smtClean="0">
                <a:solidFill>
                  <a:schemeClr val="tx2"/>
                </a:solidFill>
              </a:rPr>
              <a:t>Describe the cognitive and ideological changes that characterize adolescence. </a:t>
            </a:r>
          </a:p>
          <a:p>
            <a:pPr marL="571500" marR="0" lvl="0" indent="-4572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Outline</a:t>
            </a:r>
            <a:r>
              <a:rPr kumimoji="0" lang="en-US" sz="2400" b="0" i="0" u="none" strike="noStrike" kern="1200" cap="none" spc="0" normalizeH="0" noProof="0" dirty="0" smtClean="0">
                <a:ln>
                  <a:noFill/>
                </a:ln>
                <a:solidFill>
                  <a:schemeClr val="tx2"/>
                </a:solidFill>
                <a:effectLst/>
                <a:uLnTx/>
                <a:uFillTx/>
                <a:latin typeface="+mn-lt"/>
                <a:ea typeface="+mn-ea"/>
                <a:cs typeface="+mn-cs"/>
              </a:rPr>
              <a:t> the process by which adolescents find a personal identity.</a:t>
            </a: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Development</a:t>
            </a:r>
            <a:endParaRPr lang="en-US" dirty="0"/>
          </a:p>
        </p:txBody>
      </p:sp>
      <p:sp>
        <p:nvSpPr>
          <p:cNvPr id="3" name="Content Placeholder 2"/>
          <p:cNvSpPr>
            <a:spLocks noGrp="1"/>
          </p:cNvSpPr>
          <p:nvPr>
            <p:ph idx="1"/>
          </p:nvPr>
        </p:nvSpPr>
        <p:spPr/>
        <p:txBody>
          <a:bodyPr/>
          <a:lstStyle/>
          <a:p>
            <a:r>
              <a:rPr lang="en-US" dirty="0" smtClean="0"/>
              <a:t>Adolescents can understand hypothetical situations.</a:t>
            </a:r>
          </a:p>
          <a:p>
            <a:r>
              <a:rPr lang="en-US" dirty="0" smtClean="0"/>
              <a:t>This leads to all kinds of realizations!</a:t>
            </a:r>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101-102</a:t>
            </a:r>
            <a:endParaRPr lang="en-US" dirty="0"/>
          </a:p>
        </p:txBody>
      </p:sp>
    </p:spTree>
    <p:custDataLst>
      <p:tags r:id="rId1"/>
    </p:custDataLst>
    <p:extLst>
      <p:ext uri="{BB962C8B-B14F-4D97-AF65-F5344CB8AC3E}">
        <p14:creationId xmlns:p14="http://schemas.microsoft.com/office/powerpoint/2010/main" xmlns="" val="175706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COGNITIVE DEVELOPMENT</a:t>
            </a:r>
          </a:p>
          <a:p>
            <a:pPr lvl="1"/>
            <a:r>
              <a:rPr lang="en-US" dirty="0" err="1" smtClean="0"/>
              <a:t>Eklind’s</a:t>
            </a:r>
            <a:r>
              <a:rPr lang="en-US" dirty="0" smtClean="0"/>
              <a:t> thoughts on it all…</a:t>
            </a:r>
          </a:p>
          <a:p>
            <a:pPr marL="45720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999814954"/>
              </p:ext>
            </p:extLst>
          </p:nvPr>
        </p:nvGraphicFramePr>
        <p:xfrm>
          <a:off x="609600" y="2819400"/>
          <a:ext cx="8001000" cy="2763520"/>
        </p:xfrm>
        <a:graphic>
          <a:graphicData uri="http://schemas.openxmlformats.org/drawingml/2006/table">
            <a:tbl>
              <a:tblPr firstRow="1" bandRow="1">
                <a:tableStyleId>{00A15C55-8517-42AA-B614-E9B94910E393}</a:tableStyleId>
              </a:tblPr>
              <a:tblGrid>
                <a:gridCol w="4000500"/>
                <a:gridCol w="4000500"/>
              </a:tblGrid>
              <a:tr h="370840">
                <a:tc>
                  <a:txBody>
                    <a:bodyPr/>
                    <a:lstStyle/>
                    <a:p>
                      <a:r>
                        <a:rPr lang="en-US" dirty="0" smtClean="0"/>
                        <a:t>Find Fault with</a:t>
                      </a:r>
                      <a:r>
                        <a:rPr lang="en-US" baseline="0" dirty="0" smtClean="0"/>
                        <a:t> Autonomy Figures</a:t>
                      </a:r>
                      <a:endParaRPr lang="en-US" dirty="0"/>
                    </a:p>
                  </a:txBody>
                  <a:tcPr/>
                </a:tc>
                <a:tc>
                  <a:txBody>
                    <a:bodyPr/>
                    <a:lstStyle/>
                    <a:p>
                      <a:r>
                        <a:rPr lang="en-US" dirty="0" smtClean="0"/>
                        <a:t>Grownups </a:t>
                      </a:r>
                      <a:r>
                        <a:rPr lang="en-US" dirty="0" err="1" smtClean="0"/>
                        <a:t>ain’t</a:t>
                      </a:r>
                      <a:r>
                        <a:rPr lang="en-US" dirty="0" smtClean="0"/>
                        <a:t> Perfect</a:t>
                      </a:r>
                      <a:endParaRPr lang="en-US" dirty="0"/>
                    </a:p>
                  </a:txBody>
                  <a:tcPr/>
                </a:tc>
              </a:tr>
              <a:tr h="370840">
                <a:tc>
                  <a:txBody>
                    <a:bodyPr/>
                    <a:lstStyle/>
                    <a:p>
                      <a:r>
                        <a:rPr lang="en-US" dirty="0" smtClean="0"/>
                        <a:t>Argumentativeness</a:t>
                      </a:r>
                      <a:endParaRPr lang="en-US" dirty="0"/>
                    </a:p>
                  </a:txBody>
                  <a:tcPr/>
                </a:tc>
                <a:tc>
                  <a:txBody>
                    <a:bodyPr/>
                    <a:lstStyle/>
                    <a:p>
                      <a:r>
                        <a:rPr lang="en-US" dirty="0" smtClean="0"/>
                        <a:t>Found their own opinions</a:t>
                      </a:r>
                      <a:endParaRPr lang="en-US" dirty="0"/>
                    </a:p>
                  </a:txBody>
                  <a:tcPr/>
                </a:tc>
              </a:tr>
              <a:tr h="370840">
                <a:tc>
                  <a:txBody>
                    <a:bodyPr/>
                    <a:lstStyle/>
                    <a:p>
                      <a:r>
                        <a:rPr lang="en-US" dirty="0" smtClean="0"/>
                        <a:t>Indecisiveness</a:t>
                      </a:r>
                      <a:endParaRPr lang="en-US" dirty="0"/>
                    </a:p>
                  </a:txBody>
                  <a:tcPr/>
                </a:tc>
                <a:tc>
                  <a:txBody>
                    <a:bodyPr/>
                    <a:lstStyle/>
                    <a:p>
                      <a:r>
                        <a:rPr lang="en-US" dirty="0" smtClean="0"/>
                        <a:t>Too many choices</a:t>
                      </a:r>
                      <a:endParaRPr lang="en-US" dirty="0"/>
                    </a:p>
                  </a:txBody>
                  <a:tcPr/>
                </a:tc>
              </a:tr>
              <a:tr h="370840">
                <a:tc>
                  <a:txBody>
                    <a:bodyPr/>
                    <a:lstStyle/>
                    <a:p>
                      <a:r>
                        <a:rPr lang="en-US" dirty="0" smtClean="0"/>
                        <a:t>Apparent hypocrisy</a:t>
                      </a:r>
                      <a:endParaRPr lang="en-US" dirty="0"/>
                    </a:p>
                  </a:txBody>
                  <a:tcPr/>
                </a:tc>
                <a:tc>
                  <a:txBody>
                    <a:bodyPr/>
                    <a:lstStyle/>
                    <a:p>
                      <a:r>
                        <a:rPr lang="en-US" dirty="0" smtClean="0"/>
                        <a:t>Have trouble understanding an ideal and living up to it</a:t>
                      </a:r>
                    </a:p>
                  </a:txBody>
                  <a:tcPr/>
                </a:tc>
              </a:tr>
              <a:tr h="370840">
                <a:tc>
                  <a:txBody>
                    <a:bodyPr/>
                    <a:lstStyle/>
                    <a:p>
                      <a:r>
                        <a:rPr lang="en-US" dirty="0" smtClean="0"/>
                        <a:t>Self-consciousness</a:t>
                      </a:r>
                      <a:endParaRPr lang="en-US" dirty="0"/>
                    </a:p>
                  </a:txBody>
                  <a:tcPr/>
                </a:tc>
                <a:tc>
                  <a:txBody>
                    <a:bodyPr/>
                    <a:lstStyle/>
                    <a:p>
                      <a:r>
                        <a:rPr lang="en-US" dirty="0" smtClean="0"/>
                        <a:t>They think everyone is thinking about them</a:t>
                      </a:r>
                      <a:endParaRPr lang="en-US" dirty="0"/>
                    </a:p>
                  </a:txBody>
                  <a:tcPr/>
                </a:tc>
              </a:tr>
              <a:tr h="370840">
                <a:tc>
                  <a:txBody>
                    <a:bodyPr/>
                    <a:lstStyle/>
                    <a:p>
                      <a:r>
                        <a:rPr lang="en-US" dirty="0" smtClean="0"/>
                        <a:t>Invulnerableness</a:t>
                      </a:r>
                      <a:endParaRPr lang="en-US" dirty="0"/>
                    </a:p>
                  </a:txBody>
                  <a:tcPr/>
                </a:tc>
                <a:tc>
                  <a:txBody>
                    <a:bodyPr/>
                    <a:lstStyle/>
                    <a:p>
                      <a:r>
                        <a:rPr lang="en-US" dirty="0" smtClean="0"/>
                        <a:t>Invincibility </a:t>
                      </a:r>
                      <a:endParaRPr lang="en-US" dirty="0"/>
                    </a:p>
                  </a:txBody>
                  <a:tcPr/>
                </a:tc>
              </a:tr>
            </a:tbl>
          </a:graphicData>
        </a:graphic>
      </p:graphicFrame>
      <p:sp>
        <p:nvSpPr>
          <p:cNvPr id="5" name="TextBox 4"/>
          <p:cNvSpPr txBox="1"/>
          <p:nvPr/>
        </p:nvSpPr>
        <p:spPr>
          <a:xfrm>
            <a:off x="152400" y="6324600"/>
            <a:ext cx="1241045" cy="369332"/>
          </a:xfrm>
          <a:prstGeom prst="rect">
            <a:avLst/>
          </a:prstGeom>
          <a:noFill/>
        </p:spPr>
        <p:txBody>
          <a:bodyPr wrap="none" rtlCol="0">
            <a:spAutoFit/>
          </a:bodyPr>
          <a:lstStyle/>
          <a:p>
            <a:r>
              <a:rPr lang="en-US" dirty="0" smtClean="0"/>
              <a:t>pg 101-103</a:t>
            </a:r>
            <a:endParaRPr lang="en-US" dirty="0"/>
          </a:p>
        </p:txBody>
      </p:sp>
    </p:spTree>
    <p:custDataLst>
      <p:tags r:id="rId1"/>
    </p:custDataLst>
    <p:extLst>
      <p:ext uri="{BB962C8B-B14F-4D97-AF65-F5344CB8AC3E}">
        <p14:creationId xmlns:p14="http://schemas.microsoft.com/office/powerpoint/2010/main" xmlns="" val="314718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Moral Development</a:t>
            </a:r>
          </a:p>
          <a:p>
            <a:pPr lvl="1"/>
            <a:r>
              <a:rPr lang="en-US" dirty="0" smtClean="0"/>
              <a:t>This depends on many factors that play into an adolescent’s life.</a:t>
            </a:r>
          </a:p>
          <a:p>
            <a:pPr lvl="1"/>
            <a:r>
              <a:rPr lang="en-US" dirty="0" smtClean="0"/>
              <a:t>Kohlberg believes that moral development depends on one’s ability to think abstractly. However, the ability to think abstractly doesn’t mean high morals will develop</a:t>
            </a:r>
          </a:p>
          <a:p>
            <a:pPr lvl="1"/>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103-104</a:t>
            </a:r>
            <a:endParaRPr lang="en-US" dirty="0"/>
          </a:p>
        </p:txBody>
      </p:sp>
      <p:pic>
        <p:nvPicPr>
          <p:cNvPr id="5" name="Picture 4" descr="http://classconnection.s3.amazonaws.com/344/flashcards/862344/png/picture21323739388080.png"/>
          <p:cNvPicPr>
            <a:picLocks noChangeAspect="1" noChangeArrowheads="1"/>
          </p:cNvPicPr>
          <p:nvPr/>
        </p:nvPicPr>
        <p:blipFill>
          <a:blip r:embed="rId4" cstate="print"/>
          <a:srcRect/>
          <a:stretch>
            <a:fillRect/>
          </a:stretch>
        </p:blipFill>
        <p:spPr bwMode="auto">
          <a:xfrm>
            <a:off x="2057400" y="3490649"/>
            <a:ext cx="4800600" cy="3367351"/>
          </a:xfrm>
          <a:prstGeom prst="rect">
            <a:avLst/>
          </a:prstGeom>
          <a:noFill/>
        </p:spPr>
      </p:pic>
    </p:spTree>
    <p:custDataLst>
      <p:tags r:id="rId1"/>
    </p:custDataLst>
    <p:extLst>
      <p:ext uri="{BB962C8B-B14F-4D97-AF65-F5344CB8AC3E}">
        <p14:creationId xmlns:p14="http://schemas.microsoft.com/office/powerpoint/2010/main" xmlns="" val="93597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5181600"/>
          </a:xfrm>
        </p:spPr>
        <p:txBody>
          <a:bodyPr>
            <a:normAutofit fontScale="32500" lnSpcReduction="20000"/>
          </a:bodyPr>
          <a:lstStyle/>
          <a:p>
            <a:r>
              <a:rPr lang="en-US" sz="8600" dirty="0" smtClean="0"/>
              <a:t>Identity Development</a:t>
            </a:r>
            <a:endParaRPr lang="en-US" sz="8600" dirty="0"/>
          </a:p>
          <a:p>
            <a:pPr lvl="1"/>
            <a:r>
              <a:rPr lang="en-US" sz="4900" dirty="0" smtClean="0"/>
              <a:t>Erikson believes that the establishment of identity is the key to adolescent behavior</a:t>
            </a:r>
          </a:p>
          <a:p>
            <a:pPr lvl="2"/>
            <a:r>
              <a:rPr lang="en-US" sz="4900" dirty="0" smtClean="0"/>
              <a:t>Adolescents worry about their identities. Factors that play into the adolescent identity crisis:</a:t>
            </a:r>
          </a:p>
          <a:p>
            <a:pPr lvl="3"/>
            <a:r>
              <a:rPr lang="en-US" sz="4300" dirty="0" smtClean="0"/>
              <a:t>Physiological Changes</a:t>
            </a:r>
          </a:p>
          <a:p>
            <a:pPr lvl="3"/>
            <a:r>
              <a:rPr lang="en-US" sz="4300" dirty="0" smtClean="0"/>
              <a:t>Cognitive Development</a:t>
            </a:r>
          </a:p>
          <a:p>
            <a:pPr lvl="3"/>
            <a:r>
              <a:rPr lang="en-US" sz="4300" dirty="0" smtClean="0"/>
              <a:t>Awakening Sex Drive</a:t>
            </a:r>
          </a:p>
          <a:p>
            <a:pPr lvl="2"/>
            <a:r>
              <a:rPr lang="en-US" sz="4900" dirty="0" smtClean="0"/>
              <a:t>Adolescents are looking toward the future and realize that they must make decisions they want to be unique yet they want to fit in too.</a:t>
            </a:r>
          </a:p>
          <a:p>
            <a:pPr lvl="3"/>
            <a:r>
              <a:rPr lang="en-US" sz="4300" dirty="0" smtClean="0"/>
              <a:t>Who am I?</a:t>
            </a:r>
          </a:p>
          <a:p>
            <a:pPr lvl="4"/>
            <a:r>
              <a:rPr lang="en-US" sz="4300" dirty="0" smtClean="0"/>
              <a:t>To answer this, adolescents must look at their:</a:t>
            </a:r>
          </a:p>
          <a:p>
            <a:pPr lvl="5"/>
            <a:r>
              <a:rPr lang="en-US" sz="4300" dirty="0" smtClean="0"/>
              <a:t>Needs </a:t>
            </a:r>
          </a:p>
          <a:p>
            <a:pPr lvl="5"/>
            <a:r>
              <a:rPr lang="en-US" sz="4300" dirty="0" smtClean="0"/>
              <a:t>Abilities</a:t>
            </a:r>
          </a:p>
          <a:p>
            <a:pPr lvl="5"/>
            <a:r>
              <a:rPr lang="en-US" sz="4300" dirty="0" smtClean="0"/>
              <a:t>Talents</a:t>
            </a:r>
          </a:p>
          <a:p>
            <a:pPr lvl="5"/>
            <a:r>
              <a:rPr lang="en-US" sz="4300" dirty="0" smtClean="0"/>
              <a:t>Interests</a:t>
            </a:r>
          </a:p>
          <a:p>
            <a:pPr lvl="5"/>
            <a:r>
              <a:rPr lang="en-US" sz="4300" dirty="0" smtClean="0"/>
              <a:t>Background</a:t>
            </a:r>
          </a:p>
          <a:p>
            <a:pPr lvl="5"/>
            <a:r>
              <a:rPr lang="en-US" sz="4300" dirty="0" smtClean="0"/>
              <a:t>Culture</a:t>
            </a:r>
          </a:p>
          <a:p>
            <a:pPr lvl="5"/>
            <a:r>
              <a:rPr lang="en-US" sz="4300" dirty="0" smtClean="0"/>
              <a:t>Peer demands</a:t>
            </a:r>
          </a:p>
          <a:p>
            <a:pPr lvl="5"/>
            <a:r>
              <a:rPr lang="en-US" sz="4300" dirty="0" smtClean="0"/>
              <a:t>Etc.</a:t>
            </a:r>
          </a:p>
          <a:p>
            <a:pPr lvl="2"/>
            <a:r>
              <a:rPr lang="en-US" sz="4900" dirty="0" smtClean="0"/>
              <a:t>Adolescents who are able to answer these questions and face realities fare better than their peers who refuse to do so</a:t>
            </a:r>
          </a:p>
          <a:p>
            <a:pPr lvl="3"/>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104-106</a:t>
            </a:r>
            <a:endParaRPr lang="en-US" dirty="0"/>
          </a:p>
        </p:txBody>
      </p:sp>
    </p:spTree>
    <p:custDataLst>
      <p:tags r:id="rId1"/>
    </p:custDataLst>
    <p:extLst>
      <p:ext uri="{BB962C8B-B14F-4D97-AF65-F5344CB8AC3E}">
        <p14:creationId xmlns:p14="http://schemas.microsoft.com/office/powerpoint/2010/main" xmlns="" val="159528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 calcmode="lin" valueType="num">
                                      <p:cBhvr>
                                        <p:cTn id="7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3">
                                            <p:txEl>
                                              <p:pRg st="11" end="1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 calcmode="lin" valueType="num">
                                      <p:cBhvr>
                                        <p:cTn id="84"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86" dur="500"/>
                                        <p:tgtEl>
                                          <p:spTgt spid="3">
                                            <p:txEl>
                                              <p:pRg st="12" end="12"/>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p:cTn id="91"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93" dur="500"/>
                                        <p:tgtEl>
                                          <p:spTgt spid="3">
                                            <p:txEl>
                                              <p:pRg st="13" end="13"/>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 calcmode="lin" valueType="num">
                                      <p:cBhvr>
                                        <p:cTn id="98"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100" dur="500"/>
                                        <p:tgtEl>
                                          <p:spTgt spid="3">
                                            <p:txEl>
                                              <p:pRg st="14" end="14"/>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nodeType="clickEffect">
                                  <p:stCondLst>
                                    <p:cond delay="0"/>
                                  </p:stCondLst>
                                  <p:childTnLst>
                                    <p:set>
                                      <p:cBhvr>
                                        <p:cTn id="104" dur="1" fill="hold">
                                          <p:stCondLst>
                                            <p:cond delay="0"/>
                                          </p:stCondLst>
                                        </p:cTn>
                                        <p:tgtEl>
                                          <p:spTgt spid="3">
                                            <p:txEl>
                                              <p:pRg st="15" end="15"/>
                                            </p:txEl>
                                          </p:spTgt>
                                        </p:tgtEl>
                                        <p:attrNameLst>
                                          <p:attrName>style.visibility</p:attrName>
                                        </p:attrNameLst>
                                      </p:cBhvr>
                                      <p:to>
                                        <p:strVal val="visible"/>
                                      </p:to>
                                    </p:set>
                                    <p:anim calcmode="lin" valueType="num">
                                      <p:cBhvr>
                                        <p:cTn id="105"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107" dur="500"/>
                                        <p:tgtEl>
                                          <p:spTgt spid="3">
                                            <p:txEl>
                                              <p:pRg st="15" end="1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nodeType="clickEffect">
                                  <p:stCondLst>
                                    <p:cond delay="0"/>
                                  </p:stCondLst>
                                  <p:childTnLst>
                                    <p:set>
                                      <p:cBhvr>
                                        <p:cTn id="111" dur="1" fill="hold">
                                          <p:stCondLst>
                                            <p:cond delay="0"/>
                                          </p:stCondLst>
                                        </p:cTn>
                                        <p:tgtEl>
                                          <p:spTgt spid="3">
                                            <p:txEl>
                                              <p:pRg st="16" end="16"/>
                                            </p:txEl>
                                          </p:spTgt>
                                        </p:tgtEl>
                                        <p:attrNameLst>
                                          <p:attrName>style.visibility</p:attrName>
                                        </p:attrNameLst>
                                      </p:cBhvr>
                                      <p:to>
                                        <p:strVal val="visible"/>
                                      </p:to>
                                    </p:set>
                                    <p:anim calcmode="lin" valueType="num">
                                      <p:cBhvr>
                                        <p:cTn id="112"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113"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114" dur="500"/>
                                        <p:tgtEl>
                                          <p:spTgt spid="3">
                                            <p:txEl>
                                              <p:pRg st="16" end="16"/>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nodeType="clickEffect">
                                  <p:stCondLst>
                                    <p:cond delay="0"/>
                                  </p:stCondLst>
                                  <p:childTnLst>
                                    <p:set>
                                      <p:cBhvr>
                                        <p:cTn id="118" dur="1" fill="hold">
                                          <p:stCondLst>
                                            <p:cond delay="0"/>
                                          </p:stCondLst>
                                        </p:cTn>
                                        <p:tgtEl>
                                          <p:spTgt spid="3">
                                            <p:txEl>
                                              <p:pRg st="17" end="17"/>
                                            </p:txEl>
                                          </p:spTgt>
                                        </p:tgtEl>
                                        <p:attrNameLst>
                                          <p:attrName>style.visibility</p:attrName>
                                        </p:attrNameLst>
                                      </p:cBhvr>
                                      <p:to>
                                        <p:strVal val="visible"/>
                                      </p:to>
                                    </p:set>
                                    <p:anim calcmode="lin" valueType="num">
                                      <p:cBhvr>
                                        <p:cTn id="119" dur="5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120" dur="500" fill="hold"/>
                                        <p:tgtEl>
                                          <p:spTgt spid="3">
                                            <p:txEl>
                                              <p:pRg st="17" end="17"/>
                                            </p:txEl>
                                          </p:spTgt>
                                        </p:tgtEl>
                                        <p:attrNameLst>
                                          <p:attrName>ppt_h</p:attrName>
                                        </p:attrNameLst>
                                      </p:cBhvr>
                                      <p:tavLst>
                                        <p:tav tm="0">
                                          <p:val>
                                            <p:fltVal val="0"/>
                                          </p:val>
                                        </p:tav>
                                        <p:tav tm="100000">
                                          <p:val>
                                            <p:strVal val="#ppt_h"/>
                                          </p:val>
                                        </p:tav>
                                      </p:tavLst>
                                    </p:anim>
                                    <p:animEffect transition="in" filter="fade">
                                      <p:cBhvr>
                                        <p:cTn id="121"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Marcia’s </a:t>
            </a:r>
            <a:r>
              <a:rPr lang="en-US" dirty="0" smtClean="0"/>
              <a:t>view of Identity Crisis</a:t>
            </a:r>
          </a:p>
          <a:p>
            <a:pPr lvl="1"/>
            <a:r>
              <a:rPr lang="en-US" dirty="0" smtClean="0"/>
              <a:t>Adolescents must begin to make commitments on matters of</a:t>
            </a:r>
          </a:p>
          <a:p>
            <a:pPr lvl="2"/>
            <a:r>
              <a:rPr lang="en-US" dirty="0" smtClean="0"/>
              <a:t>Occupation</a:t>
            </a:r>
          </a:p>
          <a:p>
            <a:pPr lvl="2"/>
            <a:r>
              <a:rPr lang="en-US" dirty="0" smtClean="0"/>
              <a:t>Religion</a:t>
            </a:r>
          </a:p>
          <a:p>
            <a:pPr lvl="2"/>
            <a:r>
              <a:rPr lang="en-US" dirty="0" smtClean="0"/>
              <a:t>Political Orientation</a:t>
            </a:r>
          </a:p>
        </p:txBody>
      </p:sp>
      <p:sp>
        <p:nvSpPr>
          <p:cNvPr id="4" name="TextBox 3"/>
          <p:cNvSpPr txBox="1"/>
          <p:nvPr/>
        </p:nvSpPr>
        <p:spPr>
          <a:xfrm>
            <a:off x="152400" y="6324600"/>
            <a:ext cx="819455" cy="369332"/>
          </a:xfrm>
          <a:prstGeom prst="rect">
            <a:avLst/>
          </a:prstGeom>
          <a:noFill/>
        </p:spPr>
        <p:txBody>
          <a:bodyPr wrap="none" rtlCol="0">
            <a:spAutoFit/>
          </a:bodyPr>
          <a:lstStyle/>
          <a:p>
            <a:r>
              <a:rPr lang="en-US" dirty="0" smtClean="0"/>
              <a:t>pg 106</a:t>
            </a:r>
            <a:endParaRPr lang="en-US" dirty="0"/>
          </a:p>
        </p:txBody>
      </p:sp>
    </p:spTree>
    <p:custDataLst>
      <p:tags r:id="rId1"/>
    </p:custDataLst>
    <p:extLst>
      <p:ext uri="{BB962C8B-B14F-4D97-AF65-F5344CB8AC3E}">
        <p14:creationId xmlns:p14="http://schemas.microsoft.com/office/powerpoint/2010/main" xmlns="" val="63274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anim calcmode="lin" valueType="num">
                                      <p:cBhvr>
                                        <p:cTn id="15"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anim calcmode="lin" valueType="num">
                                      <p:cBhvr>
                                        <p:cTn id="2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anim calcmode="lin" valueType="num">
                                      <p:cBhvr>
                                        <p:cTn id="2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He divides adolescents into four </a:t>
            </a:r>
            <a:r>
              <a:rPr lang="en-US" dirty="0" smtClean="0"/>
              <a:t>categories </a:t>
            </a:r>
            <a:r>
              <a:rPr lang="en-US" dirty="0" smtClean="0"/>
              <a:t>to explain the dilemma</a:t>
            </a:r>
          </a:p>
          <a:p>
            <a:pPr marL="45720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280811617"/>
              </p:ext>
            </p:extLst>
          </p:nvPr>
        </p:nvGraphicFramePr>
        <p:xfrm>
          <a:off x="533400" y="2743200"/>
          <a:ext cx="8153400" cy="3566160"/>
        </p:xfrm>
        <a:graphic>
          <a:graphicData uri="http://schemas.openxmlformats.org/drawingml/2006/table">
            <a:tbl>
              <a:tblPr firstRow="1" bandRow="1">
                <a:tableStyleId>{21E4AEA4-8DFA-4A89-87EB-49C32662AFE0}</a:tableStyleId>
              </a:tblPr>
              <a:tblGrid>
                <a:gridCol w="2717800"/>
                <a:gridCol w="2717800"/>
                <a:gridCol w="2717800"/>
              </a:tblGrid>
              <a:tr h="370840">
                <a:tc>
                  <a:txBody>
                    <a:bodyPr/>
                    <a:lstStyle/>
                    <a:p>
                      <a:endParaRPr lang="en-US" dirty="0"/>
                    </a:p>
                  </a:txBody>
                  <a:tcPr/>
                </a:tc>
                <a:tc>
                  <a:txBody>
                    <a:bodyPr/>
                    <a:lstStyle/>
                    <a:p>
                      <a:pPr algn="ctr"/>
                      <a:r>
                        <a:rPr lang="en-US" dirty="0" smtClean="0"/>
                        <a:t>Exploring Identity Issues</a:t>
                      </a:r>
                      <a:endParaRPr lang="en-US" dirty="0"/>
                    </a:p>
                  </a:txBody>
                  <a:tcPr/>
                </a:tc>
                <a:tc>
                  <a:txBody>
                    <a:bodyPr/>
                    <a:lstStyle/>
                    <a:p>
                      <a:pPr algn="ctr"/>
                      <a:r>
                        <a:rPr lang="en-US" dirty="0" smtClean="0"/>
                        <a:t>Not Exploring Identity Issues YET</a:t>
                      </a:r>
                      <a:endParaRPr lang="en-US" dirty="0"/>
                    </a:p>
                  </a:txBody>
                  <a:tcPr/>
                </a:tc>
              </a:tr>
              <a:tr h="370840">
                <a:tc>
                  <a:txBody>
                    <a:bodyPr/>
                    <a:lstStyle/>
                    <a:p>
                      <a:r>
                        <a:rPr lang="en-US" dirty="0" smtClean="0"/>
                        <a:t>Decisions already made</a:t>
                      </a:r>
                      <a:endParaRPr lang="en-US" dirty="0"/>
                    </a:p>
                  </a:txBody>
                  <a:tcPr/>
                </a:tc>
                <a:tc>
                  <a:txBody>
                    <a:bodyPr/>
                    <a:lstStyle/>
                    <a:p>
                      <a:r>
                        <a:rPr lang="en-US" dirty="0" smtClean="0"/>
                        <a:t>Identity Achievement – they have thought it through, and committed to their decisions</a:t>
                      </a:r>
                      <a:endParaRPr lang="en-US" dirty="0"/>
                    </a:p>
                  </a:txBody>
                  <a:tcPr/>
                </a:tc>
                <a:tc>
                  <a:txBody>
                    <a:bodyPr/>
                    <a:lstStyle/>
                    <a:p>
                      <a:r>
                        <a:rPr lang="en-US" dirty="0" smtClean="0"/>
                        <a:t>Identity Foreclosure – they made their commitments based on the suggestions of others,</a:t>
                      </a:r>
                      <a:r>
                        <a:rPr lang="en-US" baseline="0" dirty="0" smtClean="0"/>
                        <a:t> not what they think</a:t>
                      </a:r>
                      <a:endParaRPr lang="en-US" dirty="0"/>
                    </a:p>
                  </a:txBody>
                  <a:tcPr/>
                </a:tc>
              </a:tr>
              <a:tr h="370840">
                <a:tc>
                  <a:txBody>
                    <a:bodyPr/>
                    <a:lstStyle/>
                    <a:p>
                      <a:r>
                        <a:rPr lang="en-US" dirty="0" smtClean="0"/>
                        <a:t>Decisions not yet made</a:t>
                      </a:r>
                      <a:endParaRPr lang="en-US" dirty="0"/>
                    </a:p>
                  </a:txBody>
                  <a:tcPr/>
                </a:tc>
                <a:tc>
                  <a:txBody>
                    <a:bodyPr/>
                    <a:lstStyle/>
                    <a:p>
                      <a:r>
                        <a:rPr lang="en-US" dirty="0" smtClean="0"/>
                        <a:t>Identity Moratorium – they are</a:t>
                      </a:r>
                      <a:r>
                        <a:rPr lang="en-US" baseline="0" dirty="0" smtClean="0"/>
                        <a:t> considering the issues, but haven’t made commitments</a:t>
                      </a:r>
                      <a:endParaRPr lang="en-US" dirty="0"/>
                    </a:p>
                  </a:txBody>
                  <a:tcPr/>
                </a:tc>
                <a:tc>
                  <a:txBody>
                    <a:bodyPr/>
                    <a:lstStyle/>
                    <a:p>
                      <a:r>
                        <a:rPr lang="en-US" dirty="0" smtClean="0"/>
                        <a:t>Identity confused or diffused – they haven’t given any serious thought to matters and have no clear sense of identity</a:t>
                      </a:r>
                      <a:endParaRPr lang="en-US" dirty="0"/>
                    </a:p>
                  </a:txBody>
                  <a:tcPr/>
                </a:tc>
              </a:tr>
            </a:tbl>
          </a:graphicData>
        </a:graphic>
      </p:graphicFrame>
      <p:sp>
        <p:nvSpPr>
          <p:cNvPr id="5" name="TextBox 4"/>
          <p:cNvSpPr txBox="1"/>
          <p:nvPr/>
        </p:nvSpPr>
        <p:spPr>
          <a:xfrm>
            <a:off x="152400" y="6324600"/>
            <a:ext cx="819455" cy="369332"/>
          </a:xfrm>
          <a:prstGeom prst="rect">
            <a:avLst/>
          </a:prstGeom>
          <a:noFill/>
        </p:spPr>
        <p:txBody>
          <a:bodyPr wrap="none" rtlCol="0">
            <a:spAutoFit/>
          </a:bodyPr>
          <a:lstStyle/>
          <a:p>
            <a:r>
              <a:rPr lang="en-US" dirty="0" smtClean="0"/>
              <a:t>pg 107</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905000" y="0"/>
            <a:ext cx="5105400" cy="2799268"/>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xmlns="" val="64096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 Learning View</a:t>
            </a:r>
          </a:p>
          <a:p>
            <a:pPr lvl="1"/>
            <a:r>
              <a:rPr lang="en-US" dirty="0" smtClean="0"/>
              <a:t>Peterson – identity crisis isn’t normal, it’s impacted by external changes in environment/living situations</a:t>
            </a:r>
          </a:p>
          <a:p>
            <a:pPr lvl="1"/>
            <a:r>
              <a:rPr lang="en-US" dirty="0" smtClean="0"/>
              <a:t>Bandura - We continue to develop during our whole life so it is all one continuous process of interaction with others – known as the Social Learning Theory </a:t>
            </a:r>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107-108</a:t>
            </a:r>
            <a:endParaRPr lang="en-US" dirty="0"/>
          </a:p>
        </p:txBody>
      </p:sp>
    </p:spTree>
    <p:custDataLst>
      <p:tags r:id="rId1"/>
    </p:custDataLst>
    <p:extLst>
      <p:ext uri="{BB962C8B-B14F-4D97-AF65-F5344CB8AC3E}">
        <p14:creationId xmlns:p14="http://schemas.microsoft.com/office/powerpoint/2010/main" xmlns="" val="310851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Personality Development Summary</a:t>
            </a:r>
          </a:p>
          <a:p>
            <a:pPr lvl="1"/>
            <a:r>
              <a:rPr lang="en-US" dirty="0" smtClean="0"/>
              <a:t>It involves many things</a:t>
            </a:r>
          </a:p>
          <a:p>
            <a:pPr lvl="2"/>
            <a:r>
              <a:rPr lang="en-US" dirty="0" smtClean="0"/>
              <a:t>How a person develops a sense of self or identity</a:t>
            </a:r>
          </a:p>
          <a:p>
            <a:pPr lvl="2"/>
            <a:r>
              <a:rPr lang="en-US" dirty="0" smtClean="0"/>
              <a:t>How that person develops relationships with others</a:t>
            </a:r>
          </a:p>
          <a:p>
            <a:pPr lvl="2"/>
            <a:r>
              <a:rPr lang="en-US" dirty="0" smtClean="0"/>
              <a:t>The skills used in social interactions</a:t>
            </a:r>
          </a:p>
          <a:p>
            <a:pPr lvl="2"/>
            <a:endParaRPr lang="en-US" dirty="0"/>
          </a:p>
        </p:txBody>
      </p:sp>
      <p:sp>
        <p:nvSpPr>
          <p:cNvPr id="4" name="TextBox 3"/>
          <p:cNvSpPr txBox="1"/>
          <p:nvPr/>
        </p:nvSpPr>
        <p:spPr>
          <a:xfrm>
            <a:off x="3733800" y="6400800"/>
            <a:ext cx="1701107" cy="369332"/>
          </a:xfrm>
          <a:prstGeom prst="rect">
            <a:avLst/>
          </a:prstGeom>
          <a:noFill/>
        </p:spPr>
        <p:txBody>
          <a:bodyPr wrap="none" rtlCol="0">
            <a:spAutoFit/>
          </a:bodyPr>
          <a:lstStyle/>
          <a:p>
            <a:r>
              <a:rPr lang="en-US" dirty="0" smtClean="0"/>
              <a:t>End of Section 2</a:t>
            </a:r>
            <a:endParaRPr lang="en-US" dirty="0"/>
          </a:p>
        </p:txBody>
      </p:sp>
    </p:spTree>
    <p:custDataLst>
      <p:tags r:id="rId1"/>
    </p:custDataLst>
    <p:extLst>
      <p:ext uri="{BB962C8B-B14F-4D97-AF65-F5344CB8AC3E}">
        <p14:creationId xmlns:p14="http://schemas.microsoft.com/office/powerpoint/2010/main" xmlns="" val="198284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(pg 93)</a:t>
            </a:r>
            <a:endParaRPr lang="en-US" dirty="0"/>
          </a:p>
        </p:txBody>
      </p:sp>
      <p:sp>
        <p:nvSpPr>
          <p:cNvPr id="3" name="Content Placeholder 2"/>
          <p:cNvSpPr>
            <a:spLocks noGrp="1"/>
          </p:cNvSpPr>
          <p:nvPr>
            <p:ph idx="1"/>
          </p:nvPr>
        </p:nvSpPr>
        <p:spPr>
          <a:xfrm>
            <a:off x="457200" y="1752600"/>
            <a:ext cx="4114800" cy="4373563"/>
          </a:xfrm>
        </p:spPr>
        <p:txBody>
          <a:bodyPr/>
          <a:lstStyle/>
          <a:p>
            <a:pPr marL="571500" indent="-457200">
              <a:buFont typeface="+mj-lt"/>
              <a:buAutoNum type="arabicPeriod"/>
            </a:pPr>
            <a:r>
              <a:rPr lang="en-US" dirty="0" smtClean="0"/>
              <a:t>Initiation rites</a:t>
            </a:r>
          </a:p>
          <a:p>
            <a:pPr marL="571500" indent="-457200">
              <a:buFont typeface="+mj-lt"/>
              <a:buAutoNum type="arabicPeriod"/>
            </a:pPr>
            <a:r>
              <a:rPr lang="en-US" dirty="0" smtClean="0"/>
              <a:t>Puberty</a:t>
            </a:r>
          </a:p>
          <a:p>
            <a:pPr marL="571500" indent="-457200">
              <a:buFont typeface="+mj-lt"/>
              <a:buAutoNum type="arabicPeriod"/>
            </a:pPr>
            <a:r>
              <a:rPr lang="en-US" dirty="0" smtClean="0"/>
              <a:t>Menarche</a:t>
            </a:r>
          </a:p>
          <a:p>
            <a:pPr marL="571500" indent="-457200">
              <a:buFont typeface="+mj-lt"/>
              <a:buAutoNum type="arabicPeriod"/>
            </a:pPr>
            <a:r>
              <a:rPr lang="en-US" dirty="0" err="1" smtClean="0"/>
              <a:t>Spermarche</a:t>
            </a:r>
            <a:r>
              <a:rPr lang="en-US" dirty="0" smtClean="0"/>
              <a:t> </a:t>
            </a:r>
          </a:p>
          <a:p>
            <a:pPr marL="571500" indent="-457200">
              <a:buFont typeface="+mj-lt"/>
              <a:buAutoNum type="arabicPeriod"/>
            </a:pPr>
            <a:r>
              <a:rPr lang="en-US" dirty="0" smtClean="0"/>
              <a:t> Asynchrony</a:t>
            </a:r>
            <a:endParaRPr lang="en-US" dirty="0"/>
          </a:p>
        </p:txBody>
      </p:sp>
      <p:sp>
        <p:nvSpPr>
          <p:cNvPr id="4" name="Title 1"/>
          <p:cNvSpPr txBox="1">
            <a:spLocks/>
          </p:cNvSpPr>
          <p:nvPr/>
        </p:nvSpPr>
        <p:spPr>
          <a:xfrm>
            <a:off x="4876800" y="1600200"/>
            <a:ext cx="4145872" cy="1039427"/>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all" spc="0" normalizeH="0" baseline="0" noProof="0" dirty="0" smtClean="0">
                <a:ln>
                  <a:noFill/>
                </a:ln>
                <a:solidFill>
                  <a:schemeClr val="accent1">
                    <a:lumMod val="75000"/>
                  </a:schemeClr>
                </a:solidFill>
                <a:effectLst/>
                <a:uLnTx/>
                <a:uFillTx/>
                <a:latin typeface="+mj-lt"/>
                <a:ea typeface="+mj-ea"/>
                <a:cs typeface="+mj-cs"/>
              </a:rPr>
              <a:t>Section 1 Objectives</a:t>
            </a:r>
            <a:endParaRPr kumimoji="0" lang="en-US" sz="3500" b="0" i="0" u="none" strike="noStrike" kern="1200" cap="all" spc="0" normalizeH="0" baseline="0" noProof="0" dirty="0">
              <a:ln>
                <a:noFill/>
              </a:ln>
              <a:solidFill>
                <a:schemeClr val="accent1">
                  <a:lumMod val="75000"/>
                </a:schemeClr>
              </a:solidFill>
              <a:effectLst/>
              <a:uLnTx/>
              <a:uFillTx/>
              <a:latin typeface="+mj-lt"/>
              <a:ea typeface="+mj-ea"/>
              <a:cs typeface="+mj-cs"/>
            </a:endParaRPr>
          </a:p>
        </p:txBody>
      </p:sp>
      <p:sp>
        <p:nvSpPr>
          <p:cNvPr id="5" name="Content Placeholder 2"/>
          <p:cNvSpPr txBox="1">
            <a:spLocks/>
          </p:cNvSpPr>
          <p:nvPr/>
        </p:nvSpPr>
        <p:spPr>
          <a:xfrm>
            <a:off x="4953000" y="2514600"/>
            <a:ext cx="4114800" cy="3687763"/>
          </a:xfrm>
          <a:prstGeom prst="rect">
            <a:avLst/>
          </a:prstGeom>
        </p:spPr>
        <p:txBody>
          <a:bodyPr vert="horz" lIns="91440" tIns="45720" rIns="91440" bIns="45720" rtlCol="0">
            <a:normAutofit/>
          </a:bodyPr>
          <a:lstStyle/>
          <a:p>
            <a:pPr marL="571500" marR="0" lvl="0" indent="-4572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lang="en-US" sz="2400" dirty="0" smtClean="0">
                <a:solidFill>
                  <a:schemeClr val="tx2"/>
                </a:solidFill>
              </a:rPr>
              <a:t>Describe the physical changes that characterize adolescence</a:t>
            </a:r>
          </a:p>
          <a:p>
            <a:pPr marL="571500" marR="0" lvl="0" indent="-4572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Describe</a:t>
            </a:r>
            <a:r>
              <a:rPr kumimoji="0" lang="en-US" sz="2400" b="0" i="0" u="none" strike="noStrike" kern="1200" cap="none" spc="0" normalizeH="0" noProof="0" dirty="0" smtClean="0">
                <a:ln>
                  <a:noFill/>
                </a:ln>
                <a:solidFill>
                  <a:schemeClr val="tx2"/>
                </a:solidFill>
                <a:effectLst/>
                <a:uLnTx/>
                <a:uFillTx/>
                <a:latin typeface="+mn-lt"/>
                <a:ea typeface="+mn-ea"/>
                <a:cs typeface="+mn-cs"/>
              </a:rPr>
              <a:t> research related to the sexual attitudes and roles of adolescence </a:t>
            </a: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page 109</a:t>
            </a:r>
            <a:endParaRPr lang="en-US" dirty="0"/>
          </a:p>
        </p:txBody>
      </p:sp>
      <p:sp>
        <p:nvSpPr>
          <p:cNvPr id="3" name="Content Placeholder 2"/>
          <p:cNvSpPr>
            <a:spLocks noGrp="1"/>
          </p:cNvSpPr>
          <p:nvPr>
            <p:ph idx="1"/>
          </p:nvPr>
        </p:nvSpPr>
        <p:spPr/>
        <p:txBody>
          <a:bodyPr/>
          <a:lstStyle/>
          <a:p>
            <a:r>
              <a:rPr lang="en-US" dirty="0" smtClean="0"/>
              <a:t>Clique </a:t>
            </a:r>
          </a:p>
          <a:p>
            <a:r>
              <a:rPr lang="en-US" dirty="0" smtClean="0"/>
              <a:t>Conformity</a:t>
            </a:r>
          </a:p>
          <a:p>
            <a:r>
              <a:rPr lang="en-US" dirty="0" smtClean="0"/>
              <a:t>Anorexia nervosa</a:t>
            </a:r>
          </a:p>
          <a:p>
            <a:r>
              <a:rPr lang="en-US" dirty="0" smtClean="0"/>
              <a:t>Bulimia nervosa</a:t>
            </a:r>
            <a:endParaRPr lang="en-US" dirty="0"/>
          </a:p>
        </p:txBody>
      </p:sp>
      <p:sp>
        <p:nvSpPr>
          <p:cNvPr id="4" name="Title 1"/>
          <p:cNvSpPr txBox="1">
            <a:spLocks/>
          </p:cNvSpPr>
          <p:nvPr/>
        </p:nvSpPr>
        <p:spPr>
          <a:xfrm>
            <a:off x="4876800" y="1600200"/>
            <a:ext cx="4145872" cy="1039427"/>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all" spc="0" normalizeH="0" baseline="0" noProof="0" dirty="0" smtClean="0">
                <a:ln>
                  <a:noFill/>
                </a:ln>
                <a:solidFill>
                  <a:schemeClr val="accent1">
                    <a:lumMod val="75000"/>
                  </a:schemeClr>
                </a:solidFill>
                <a:effectLst/>
                <a:uLnTx/>
                <a:uFillTx/>
                <a:latin typeface="+mj-lt"/>
                <a:ea typeface="+mj-ea"/>
                <a:cs typeface="+mj-cs"/>
              </a:rPr>
              <a:t>Section 3 Objectives</a:t>
            </a:r>
            <a:endParaRPr kumimoji="0" lang="en-US" sz="3500" b="0" i="0" u="none" strike="noStrike" kern="1200" cap="all" spc="0" normalizeH="0" baseline="0" noProof="0" dirty="0">
              <a:ln>
                <a:noFill/>
              </a:ln>
              <a:solidFill>
                <a:schemeClr val="accent1">
                  <a:lumMod val="75000"/>
                </a:schemeClr>
              </a:solidFill>
              <a:effectLst/>
              <a:uLnTx/>
              <a:uFillTx/>
              <a:latin typeface="+mj-lt"/>
              <a:ea typeface="+mj-ea"/>
              <a:cs typeface="+mj-cs"/>
            </a:endParaRPr>
          </a:p>
        </p:txBody>
      </p:sp>
      <p:sp>
        <p:nvSpPr>
          <p:cNvPr id="5" name="Content Placeholder 2"/>
          <p:cNvSpPr txBox="1">
            <a:spLocks/>
          </p:cNvSpPr>
          <p:nvPr/>
        </p:nvSpPr>
        <p:spPr>
          <a:xfrm>
            <a:off x="4953000" y="2514600"/>
            <a:ext cx="4114800" cy="3687763"/>
          </a:xfrm>
          <a:prstGeom prst="rect">
            <a:avLst/>
          </a:prstGeom>
        </p:spPr>
        <p:txBody>
          <a:bodyPr vert="horz" lIns="91440" tIns="45720" rIns="91440" bIns="45720" rtlCol="0">
            <a:normAutofit/>
          </a:bodyPr>
          <a:lstStyle/>
          <a:p>
            <a:pPr marL="571500" marR="0" lvl="0" indent="-4572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lang="en-US" sz="2400" dirty="0" smtClean="0">
                <a:solidFill>
                  <a:schemeClr val="tx2"/>
                </a:solidFill>
              </a:rPr>
              <a:t>Describe the role of family and peers during adolescence</a:t>
            </a:r>
          </a:p>
          <a:p>
            <a:pPr marL="571500" marR="0" lvl="0" indent="-4572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Discuss</a:t>
            </a:r>
            <a:r>
              <a:rPr kumimoji="0" lang="en-US" sz="2400" b="0" i="0" u="none" strike="noStrike" kern="1200" cap="none" spc="0" normalizeH="0" noProof="0" dirty="0" smtClean="0">
                <a:ln>
                  <a:noFill/>
                </a:ln>
                <a:solidFill>
                  <a:schemeClr val="tx2"/>
                </a:solidFill>
                <a:effectLst/>
                <a:uLnTx/>
                <a:uFillTx/>
                <a:latin typeface="+mn-lt"/>
                <a:ea typeface="+mn-ea"/>
                <a:cs typeface="+mn-cs"/>
              </a:rPr>
              <a:t> difficulties that some adolescents encounter</a:t>
            </a: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Development</a:t>
            </a:r>
            <a:endParaRPr lang="en-US" dirty="0"/>
          </a:p>
        </p:txBody>
      </p:sp>
      <p:sp>
        <p:nvSpPr>
          <p:cNvPr id="3" name="Content Placeholder 2"/>
          <p:cNvSpPr>
            <a:spLocks noGrp="1"/>
          </p:cNvSpPr>
          <p:nvPr>
            <p:ph idx="1"/>
          </p:nvPr>
        </p:nvSpPr>
        <p:spPr/>
        <p:txBody>
          <a:bodyPr>
            <a:normAutofit/>
          </a:bodyPr>
          <a:lstStyle/>
          <a:p>
            <a:r>
              <a:rPr lang="en-US" dirty="0" smtClean="0"/>
              <a:t>The Role of the Family</a:t>
            </a:r>
          </a:p>
          <a:p>
            <a:pPr lvl="1"/>
            <a:r>
              <a:rPr lang="en-US" dirty="0" smtClean="0"/>
              <a:t>Pre-1970’s: Husband worked, mom stayed home. Low divorce rate</a:t>
            </a:r>
          </a:p>
          <a:p>
            <a:pPr lvl="1"/>
            <a:r>
              <a:rPr lang="en-US" dirty="0" smtClean="0"/>
              <a:t>Post-1970’s: More than half of all marriages end in divorce and both mom and dad work outside the home.</a:t>
            </a:r>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109-110</a:t>
            </a:r>
            <a:endParaRPr lang="en-US" dirty="0"/>
          </a:p>
        </p:txBody>
      </p:sp>
    </p:spTree>
    <p:custDataLst>
      <p:tags r:id="rId1"/>
    </p:custDataLst>
    <p:extLst>
      <p:ext uri="{BB962C8B-B14F-4D97-AF65-F5344CB8AC3E}">
        <p14:creationId xmlns:p14="http://schemas.microsoft.com/office/powerpoint/2010/main" xmlns="" val="208101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US" dirty="0" smtClean="0"/>
              <a:t>The main thing adolescents have to deal with is changing their role in the family. They are trying to establish more independence, but it can be confusing for parents and kids.</a:t>
            </a:r>
          </a:p>
          <a:p>
            <a:pPr lvl="2"/>
            <a:r>
              <a:rPr lang="en-US" dirty="0" smtClean="0"/>
              <a:t>Parents can be reluctant to let the kid grow up. They fear giving them extra responsibilities</a:t>
            </a:r>
          </a:p>
          <a:p>
            <a:pPr lvl="2"/>
            <a:r>
              <a:rPr lang="en-US" dirty="0" smtClean="0"/>
              <a:t>Kids can be worried about messing up</a:t>
            </a:r>
          </a:p>
          <a:p>
            <a:pPr lvl="2"/>
            <a:r>
              <a:rPr lang="en-US" dirty="0" smtClean="0"/>
              <a:t>The family situation can create extra problems as well.</a:t>
            </a:r>
          </a:p>
          <a:p>
            <a:pPr lvl="3"/>
            <a:r>
              <a:rPr lang="en-US" dirty="0" smtClean="0"/>
              <a:t>Divorce can put more responsibility on the kid than they may be ready for</a:t>
            </a:r>
          </a:p>
          <a:p>
            <a:pPr lvl="3"/>
            <a:r>
              <a:rPr lang="en-US" dirty="0" smtClean="0"/>
              <a:t>Overprotective/overly controlling parents may create a rebellious teen</a:t>
            </a:r>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109-110</a:t>
            </a:r>
            <a:endParaRPr lang="en-US" dirty="0"/>
          </a:p>
        </p:txBody>
      </p:sp>
    </p:spTree>
    <p:custDataLst>
      <p:tags r:id="rId1"/>
    </p:custDataLst>
    <p:extLst>
      <p:ext uri="{BB962C8B-B14F-4D97-AF65-F5344CB8AC3E}">
        <p14:creationId xmlns:p14="http://schemas.microsoft.com/office/powerpoint/2010/main" xmlns="" val="191879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Role of Peers</a:t>
            </a:r>
          </a:p>
          <a:p>
            <a:pPr lvl="1"/>
            <a:r>
              <a:rPr lang="en-US" dirty="0" smtClean="0"/>
              <a:t>Adolescents use their friendships to help them to define themselves</a:t>
            </a:r>
          </a:p>
          <a:p>
            <a:pPr lvl="1"/>
            <a:r>
              <a:rPr lang="en-US" dirty="0" smtClean="0"/>
              <a:t>Middle and high schools contain well-defined groups. Crossing from one group to another is difficult.</a:t>
            </a:r>
          </a:p>
          <a:p>
            <a:pPr lvl="2"/>
            <a:r>
              <a:rPr lang="en-US" dirty="0" smtClean="0"/>
              <a:t>Younger ages the groups are defined by gender, sexes mix as the kids get older.</a:t>
            </a:r>
          </a:p>
          <a:p>
            <a:pPr lvl="2"/>
            <a:r>
              <a:rPr lang="en-US" dirty="0" smtClean="0"/>
              <a:t>What determines which group kids choose?</a:t>
            </a:r>
          </a:p>
          <a:p>
            <a:pPr lvl="3"/>
            <a:r>
              <a:rPr lang="en-US" dirty="0" smtClean="0"/>
              <a:t>Personal characteristics</a:t>
            </a:r>
          </a:p>
          <a:p>
            <a:pPr lvl="3"/>
            <a:r>
              <a:rPr lang="en-US" dirty="0" smtClean="0"/>
              <a:t>Looks</a:t>
            </a:r>
          </a:p>
          <a:p>
            <a:pPr lvl="3"/>
            <a:r>
              <a:rPr lang="en-US" dirty="0" smtClean="0"/>
              <a:t>Personality</a:t>
            </a:r>
          </a:p>
          <a:p>
            <a:pPr lvl="3"/>
            <a:r>
              <a:rPr lang="en-US" dirty="0" smtClean="0"/>
              <a:t>Athletic Ability</a:t>
            </a:r>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110-112</a:t>
            </a:r>
            <a:endParaRPr lang="en-US" dirty="0"/>
          </a:p>
        </p:txBody>
      </p:sp>
    </p:spTree>
    <p:custDataLst>
      <p:tags r:id="rId1"/>
    </p:custDataLst>
    <p:extLst>
      <p:ext uri="{BB962C8B-B14F-4D97-AF65-F5344CB8AC3E}">
        <p14:creationId xmlns:p14="http://schemas.microsoft.com/office/powerpoint/2010/main" xmlns="" val="403379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US" dirty="0" smtClean="0"/>
              <a:t>Cliques are important because they</a:t>
            </a:r>
          </a:p>
          <a:p>
            <a:pPr lvl="2"/>
            <a:r>
              <a:rPr lang="en-US" dirty="0" smtClean="0"/>
              <a:t>Provide a means for personal definition</a:t>
            </a:r>
          </a:p>
          <a:p>
            <a:pPr lvl="2"/>
            <a:r>
              <a:rPr lang="en-US" dirty="0" smtClean="0"/>
              <a:t>Help one achieve self-confidence</a:t>
            </a:r>
          </a:p>
          <a:p>
            <a:pPr lvl="2"/>
            <a:r>
              <a:rPr lang="en-US" dirty="0" smtClean="0"/>
              <a:t>Help to develop a sense of independence</a:t>
            </a:r>
          </a:p>
          <a:p>
            <a:pPr lvl="2"/>
            <a:r>
              <a:rPr lang="en-US" dirty="0" smtClean="0"/>
              <a:t>Help to clarify values</a:t>
            </a:r>
          </a:p>
          <a:p>
            <a:pPr lvl="2"/>
            <a:r>
              <a:rPr lang="en-US" dirty="0" smtClean="0"/>
              <a:t>Allow one to experiment with new roles</a:t>
            </a:r>
          </a:p>
          <a:p>
            <a:pPr lvl="1"/>
            <a:r>
              <a:rPr lang="en-US" dirty="0" smtClean="0"/>
              <a:t>Conformity is the glue that holds the clique together – this can be good or bad.</a:t>
            </a:r>
          </a:p>
          <a:p>
            <a:pPr lvl="1"/>
            <a:r>
              <a:rPr lang="en-US" dirty="0" smtClean="0"/>
              <a:t>Sometimes the influences are</a:t>
            </a:r>
          </a:p>
          <a:p>
            <a:pPr lvl="2"/>
            <a:r>
              <a:rPr lang="en-US" dirty="0" smtClean="0"/>
              <a:t>Peers set the standards on fashion, taste in music, and school related matters</a:t>
            </a:r>
          </a:p>
          <a:p>
            <a:pPr lvl="2"/>
            <a:r>
              <a:rPr lang="en-US" dirty="0" smtClean="0"/>
              <a:t>Parents tend to still hold influence over marriage, religion, and educational plans</a:t>
            </a:r>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110-112</a:t>
            </a:r>
            <a:endParaRPr lang="en-US" dirty="0"/>
          </a:p>
        </p:txBody>
      </p:sp>
    </p:spTree>
    <p:custDataLst>
      <p:tags r:id="rId1"/>
    </p:custDataLst>
    <p:extLst>
      <p:ext uri="{BB962C8B-B14F-4D97-AF65-F5344CB8AC3E}">
        <p14:creationId xmlns:p14="http://schemas.microsoft.com/office/powerpoint/2010/main" xmlns="" val="82017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Difficulties during adolescence</a:t>
            </a:r>
          </a:p>
          <a:p>
            <a:pPr lvl="1"/>
            <a:r>
              <a:rPr lang="en-US" dirty="0" smtClean="0"/>
              <a:t>Invulnerability/lack of ability to recognize consequences</a:t>
            </a:r>
          </a:p>
          <a:p>
            <a:pPr lvl="2"/>
            <a:r>
              <a:rPr lang="en-US" dirty="0" smtClean="0"/>
              <a:t>Running away</a:t>
            </a:r>
          </a:p>
          <a:p>
            <a:pPr lvl="2"/>
            <a:r>
              <a:rPr lang="en-US" dirty="0" smtClean="0"/>
              <a:t>Teen pregnancies</a:t>
            </a:r>
          </a:p>
          <a:p>
            <a:pPr lvl="2"/>
            <a:r>
              <a:rPr lang="en-US" dirty="0" smtClean="0"/>
              <a:t>Alcohol and drug abuse</a:t>
            </a:r>
          </a:p>
          <a:p>
            <a:pPr lvl="2"/>
            <a:r>
              <a:rPr lang="en-US" dirty="0" smtClean="0"/>
              <a:t>Underachievement at school</a:t>
            </a:r>
          </a:p>
          <a:p>
            <a:pPr lvl="1"/>
            <a:r>
              <a:rPr lang="en-US" dirty="0" smtClean="0"/>
              <a:t>Usually the above are a sign of more severe problems underneath</a:t>
            </a:r>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112-115</a:t>
            </a:r>
            <a:endParaRPr lang="en-US" dirty="0"/>
          </a:p>
        </p:txBody>
      </p:sp>
    </p:spTree>
    <p:custDataLst>
      <p:tags r:id="rId1"/>
    </p:custDataLst>
    <p:extLst>
      <p:ext uri="{BB962C8B-B14F-4D97-AF65-F5344CB8AC3E}">
        <p14:creationId xmlns:p14="http://schemas.microsoft.com/office/powerpoint/2010/main" xmlns="" val="307185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Depression – Teen suicide has tripled in the past 50 years</a:t>
            </a:r>
          </a:p>
          <a:p>
            <a:pPr lvl="2"/>
            <a:r>
              <a:rPr lang="en-US" dirty="0"/>
              <a:t> </a:t>
            </a:r>
            <a:r>
              <a:rPr lang="en-US" dirty="0" smtClean="0"/>
              <a:t>What triggers teen depression?</a:t>
            </a:r>
          </a:p>
          <a:p>
            <a:pPr lvl="3"/>
            <a:r>
              <a:rPr lang="en-US" dirty="0" smtClean="0"/>
              <a:t>#1 Cause: Loss of a loved one from:</a:t>
            </a:r>
          </a:p>
          <a:p>
            <a:pPr lvl="4"/>
            <a:r>
              <a:rPr lang="en-US" dirty="0" smtClean="0"/>
              <a:t>Separation</a:t>
            </a:r>
          </a:p>
          <a:p>
            <a:pPr lvl="4"/>
            <a:r>
              <a:rPr lang="en-US" dirty="0" smtClean="0"/>
              <a:t>Family Relocation</a:t>
            </a:r>
          </a:p>
          <a:p>
            <a:pPr lvl="4"/>
            <a:r>
              <a:rPr lang="en-US" dirty="0" smtClean="0"/>
              <a:t>Divorce</a:t>
            </a:r>
          </a:p>
          <a:p>
            <a:pPr lvl="4"/>
            <a:r>
              <a:rPr lang="en-US" dirty="0" smtClean="0"/>
              <a:t>Death</a:t>
            </a:r>
          </a:p>
          <a:p>
            <a:pPr lvl="2"/>
            <a:r>
              <a:rPr lang="en-US" dirty="0" smtClean="0"/>
              <a:t>Teens need to be able to express their grief, guilt, panic, and anger in a healthy manner to avoid this depression.</a:t>
            </a:r>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113-115</a:t>
            </a:r>
            <a:endParaRPr lang="en-US" dirty="0"/>
          </a:p>
        </p:txBody>
      </p:sp>
    </p:spTree>
    <p:custDataLst>
      <p:tags r:id="rId1"/>
    </p:custDataLst>
    <p:extLst>
      <p:ext uri="{BB962C8B-B14F-4D97-AF65-F5344CB8AC3E}">
        <p14:creationId xmlns:p14="http://schemas.microsoft.com/office/powerpoint/2010/main" xmlns="" val="112167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Adults usually look sad. Teens may appear extremely angry. They may take part in rebellious behavior:</a:t>
            </a:r>
          </a:p>
          <a:p>
            <a:pPr lvl="3"/>
            <a:r>
              <a:rPr lang="en-US" dirty="0" smtClean="0"/>
              <a:t>Truancy</a:t>
            </a:r>
          </a:p>
          <a:p>
            <a:pPr lvl="3"/>
            <a:r>
              <a:rPr lang="en-US" dirty="0" smtClean="0"/>
              <a:t>Running away</a:t>
            </a:r>
          </a:p>
          <a:p>
            <a:pPr lvl="3"/>
            <a:r>
              <a:rPr lang="en-US" dirty="0" smtClean="0"/>
              <a:t>Drinking </a:t>
            </a:r>
          </a:p>
          <a:p>
            <a:pPr lvl="3"/>
            <a:r>
              <a:rPr lang="en-US" dirty="0" smtClean="0"/>
              <a:t>Using drugs</a:t>
            </a:r>
          </a:p>
          <a:p>
            <a:pPr lvl="3"/>
            <a:r>
              <a:rPr lang="en-US" dirty="0" smtClean="0"/>
              <a:t>Being sexually promiscuous</a:t>
            </a:r>
          </a:p>
          <a:p>
            <a:pPr lvl="2"/>
            <a:r>
              <a:rPr lang="en-US" dirty="0" smtClean="0"/>
              <a:t>Anorexia and Bulimia Nervosa are both signs of depression in teens</a:t>
            </a:r>
          </a:p>
          <a:p>
            <a:pPr lvl="2"/>
            <a:endParaRPr lang="en-US" dirty="0"/>
          </a:p>
        </p:txBody>
      </p:sp>
      <p:sp>
        <p:nvSpPr>
          <p:cNvPr id="4" name="TextBox 3"/>
          <p:cNvSpPr txBox="1"/>
          <p:nvPr/>
        </p:nvSpPr>
        <p:spPr>
          <a:xfrm>
            <a:off x="3810000" y="6400800"/>
            <a:ext cx="1701107" cy="369332"/>
          </a:xfrm>
          <a:prstGeom prst="rect">
            <a:avLst/>
          </a:prstGeom>
          <a:noFill/>
        </p:spPr>
        <p:txBody>
          <a:bodyPr wrap="none" rtlCol="0">
            <a:spAutoFit/>
          </a:bodyPr>
          <a:lstStyle/>
          <a:p>
            <a:r>
              <a:rPr lang="en-US" dirty="0" smtClean="0"/>
              <a:t>End of Section 3</a:t>
            </a:r>
            <a:endParaRPr lang="en-US" dirty="0"/>
          </a:p>
        </p:txBody>
      </p:sp>
    </p:spTree>
    <p:custDataLst>
      <p:tags r:id="rId1"/>
    </p:custDataLst>
    <p:extLst>
      <p:ext uri="{BB962C8B-B14F-4D97-AF65-F5344CB8AC3E}">
        <p14:creationId xmlns:p14="http://schemas.microsoft.com/office/powerpoint/2010/main" xmlns="" val="328776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page 116</a:t>
            </a:r>
            <a:endParaRPr lang="en-US" dirty="0"/>
          </a:p>
        </p:txBody>
      </p:sp>
      <p:sp>
        <p:nvSpPr>
          <p:cNvPr id="3" name="Content Placeholder 2"/>
          <p:cNvSpPr>
            <a:spLocks noGrp="1"/>
          </p:cNvSpPr>
          <p:nvPr>
            <p:ph idx="1"/>
          </p:nvPr>
        </p:nvSpPr>
        <p:spPr/>
        <p:txBody>
          <a:bodyPr/>
          <a:lstStyle/>
          <a:p>
            <a:r>
              <a:rPr lang="en-US" dirty="0" smtClean="0"/>
              <a:t>Gender identity</a:t>
            </a:r>
          </a:p>
          <a:p>
            <a:r>
              <a:rPr lang="en-US" dirty="0" smtClean="0"/>
              <a:t>Gender role</a:t>
            </a:r>
          </a:p>
          <a:p>
            <a:r>
              <a:rPr lang="en-US" dirty="0" smtClean="0"/>
              <a:t>Gender stereotype</a:t>
            </a:r>
          </a:p>
          <a:p>
            <a:r>
              <a:rPr lang="en-US" dirty="0" smtClean="0"/>
              <a:t>Androgynous</a:t>
            </a:r>
          </a:p>
          <a:p>
            <a:r>
              <a:rPr lang="en-US" dirty="0" smtClean="0"/>
              <a:t>Gender schema</a:t>
            </a:r>
          </a:p>
          <a:p>
            <a:endParaRPr lang="en-US" dirty="0"/>
          </a:p>
        </p:txBody>
      </p:sp>
      <p:sp>
        <p:nvSpPr>
          <p:cNvPr id="4" name="Title 1"/>
          <p:cNvSpPr txBox="1">
            <a:spLocks/>
          </p:cNvSpPr>
          <p:nvPr/>
        </p:nvSpPr>
        <p:spPr>
          <a:xfrm>
            <a:off x="4876800" y="1600200"/>
            <a:ext cx="4145872" cy="1039427"/>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all" spc="0" normalizeH="0" baseline="0" noProof="0" dirty="0" smtClean="0">
                <a:ln>
                  <a:noFill/>
                </a:ln>
                <a:solidFill>
                  <a:schemeClr val="accent1">
                    <a:lumMod val="75000"/>
                  </a:schemeClr>
                </a:solidFill>
                <a:effectLst/>
                <a:uLnTx/>
                <a:uFillTx/>
                <a:latin typeface="+mj-lt"/>
                <a:ea typeface="+mj-ea"/>
                <a:cs typeface="+mj-cs"/>
              </a:rPr>
              <a:t>Section 4 Objectives</a:t>
            </a:r>
            <a:endParaRPr kumimoji="0" lang="en-US" sz="3500" b="0" i="0" u="none" strike="noStrike" kern="1200" cap="all" spc="0" normalizeH="0" baseline="0" noProof="0" dirty="0">
              <a:ln>
                <a:noFill/>
              </a:ln>
              <a:solidFill>
                <a:schemeClr val="accent1">
                  <a:lumMod val="75000"/>
                </a:schemeClr>
              </a:solidFill>
              <a:effectLst/>
              <a:uLnTx/>
              <a:uFillTx/>
              <a:latin typeface="+mj-lt"/>
              <a:ea typeface="+mj-ea"/>
              <a:cs typeface="+mj-cs"/>
            </a:endParaRPr>
          </a:p>
        </p:txBody>
      </p:sp>
      <p:sp>
        <p:nvSpPr>
          <p:cNvPr id="5" name="Content Placeholder 2"/>
          <p:cNvSpPr txBox="1">
            <a:spLocks/>
          </p:cNvSpPr>
          <p:nvPr/>
        </p:nvSpPr>
        <p:spPr>
          <a:xfrm>
            <a:off x="4953000" y="2514600"/>
            <a:ext cx="4114800" cy="3687763"/>
          </a:xfrm>
          <a:prstGeom prst="rect">
            <a:avLst/>
          </a:prstGeom>
        </p:spPr>
        <p:txBody>
          <a:bodyPr vert="horz" lIns="91440" tIns="45720" rIns="91440" bIns="45720" rtlCol="0">
            <a:normAutofit/>
          </a:bodyPr>
          <a:lstStyle/>
          <a:p>
            <a:pPr marL="571500" marR="0" lvl="0" indent="-4572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lang="en-US" sz="2400" noProof="0" dirty="0" smtClean="0">
                <a:solidFill>
                  <a:schemeClr val="tx2"/>
                </a:solidFill>
              </a:rPr>
              <a:t>Explain the difference between gender identity and gender role.</a:t>
            </a:r>
          </a:p>
          <a:p>
            <a:pPr marL="571500" marR="0" lvl="0" indent="-4572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400" b="0" i="0" u="none" strike="noStrike" kern="1200" cap="none" spc="0" normalizeH="0" baseline="0" dirty="0" smtClean="0">
                <a:ln>
                  <a:noFill/>
                </a:ln>
                <a:solidFill>
                  <a:schemeClr val="tx2"/>
                </a:solidFill>
                <a:effectLst/>
                <a:uLnTx/>
                <a:uFillTx/>
                <a:latin typeface="+mn-lt"/>
                <a:ea typeface="+mn-ea"/>
                <a:cs typeface="+mn-cs"/>
              </a:rPr>
              <a:t>Describe</a:t>
            </a:r>
            <a:r>
              <a:rPr kumimoji="0" lang="en-US" sz="2400" b="0" i="0" u="none" strike="noStrike" kern="1200" cap="none" spc="0" normalizeH="0" dirty="0" smtClean="0">
                <a:ln>
                  <a:noFill/>
                </a:ln>
                <a:solidFill>
                  <a:schemeClr val="tx2"/>
                </a:solidFill>
                <a:effectLst/>
                <a:uLnTx/>
                <a:uFillTx/>
                <a:latin typeface="+mn-lt"/>
                <a:ea typeface="+mn-ea"/>
                <a:cs typeface="+mn-cs"/>
              </a:rPr>
              <a:t> gender differences in personality and cognitive</a:t>
            </a: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Roles and Differences</a:t>
            </a:r>
            <a:endParaRPr lang="en-US" dirty="0"/>
          </a:p>
        </p:txBody>
      </p:sp>
      <p:sp>
        <p:nvSpPr>
          <p:cNvPr id="3" name="Content Placeholder 2"/>
          <p:cNvSpPr>
            <a:spLocks noGrp="1"/>
          </p:cNvSpPr>
          <p:nvPr>
            <p:ph idx="1"/>
          </p:nvPr>
        </p:nvSpPr>
        <p:spPr/>
        <p:txBody>
          <a:bodyPr/>
          <a:lstStyle/>
          <a:p>
            <a:r>
              <a:rPr lang="en-US" dirty="0" smtClean="0"/>
              <a:t>Gender identity – biological</a:t>
            </a:r>
          </a:p>
          <a:p>
            <a:r>
              <a:rPr lang="en-US" dirty="0" smtClean="0"/>
              <a:t>Gender role – is how one acts based on what society expects because of your sex</a:t>
            </a:r>
          </a:p>
          <a:p>
            <a:pPr lvl="1"/>
            <a:r>
              <a:rPr lang="en-US" dirty="0" smtClean="0"/>
              <a:t>These roles vary from society to society</a:t>
            </a:r>
          </a:p>
          <a:p>
            <a:r>
              <a:rPr lang="en-US" dirty="0" smtClean="0"/>
              <a:t>Gender Stereotypes in our society are beginning to die down because of more androgynous role acceptances</a:t>
            </a:r>
          </a:p>
          <a:p>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117-118</a:t>
            </a:r>
            <a:endParaRPr lang="en-US" dirty="0"/>
          </a:p>
        </p:txBody>
      </p:sp>
    </p:spTree>
    <p:custDataLst>
      <p:tags r:id="rId1"/>
    </p:custDataLst>
    <p:extLst>
      <p:ext uri="{BB962C8B-B14F-4D97-AF65-F5344CB8AC3E}">
        <p14:creationId xmlns:p14="http://schemas.microsoft.com/office/powerpoint/2010/main" xmlns="" val="23950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pages 93-99</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571500" indent="-457200">
              <a:buFont typeface="+mj-lt"/>
              <a:buAutoNum type="arabicPeriod"/>
            </a:pPr>
            <a:r>
              <a:rPr lang="en-US" dirty="0" smtClean="0"/>
              <a:t>List 3 initiation rites or rites of passage in our culture.</a:t>
            </a:r>
          </a:p>
          <a:p>
            <a:pPr marL="571500" indent="-457200">
              <a:buFont typeface="+mj-lt"/>
              <a:buAutoNum type="arabicPeriod"/>
            </a:pPr>
            <a:r>
              <a:rPr lang="en-US" dirty="0" smtClean="0"/>
              <a:t>List 3 developmental tasks that must be mastered in adolescence.</a:t>
            </a:r>
          </a:p>
          <a:p>
            <a:pPr marL="571500" indent="-457200">
              <a:buFont typeface="+mj-lt"/>
              <a:buAutoNum type="arabicPeriod"/>
            </a:pPr>
            <a:r>
              <a:rPr lang="en-US" dirty="0" smtClean="0"/>
              <a:t>What event do must societies consider the beginning of womanhood?</a:t>
            </a:r>
          </a:p>
          <a:p>
            <a:pPr marL="571500" indent="-457200">
              <a:buFont typeface="+mj-lt"/>
              <a:buAutoNum type="arabicPeriod"/>
            </a:pPr>
            <a:r>
              <a:rPr lang="en-US" dirty="0" smtClean="0"/>
              <a:t>T/F Boys who mature earlier are more likely to become leaders than boys who mature later.</a:t>
            </a:r>
          </a:p>
          <a:p>
            <a:pPr marL="571500" indent="-457200">
              <a:buFont typeface="+mj-lt"/>
              <a:buAutoNum type="arabicPeriod"/>
            </a:pPr>
            <a:r>
              <a:rPr lang="en-US" dirty="0" smtClean="0"/>
              <a:t>T/F Girls who mature earlier are more likely to be proud of their self image in their early teens and then embarrassed of their body image in their late teens.</a:t>
            </a:r>
          </a:p>
          <a:p>
            <a:pPr marL="571500" indent="-457200">
              <a:buFont typeface="+mj-lt"/>
              <a:buAutoNum type="arabicPeriod"/>
            </a:pPr>
            <a:r>
              <a:rPr lang="en-US" dirty="0" smtClean="0"/>
              <a:t>T/F Middle- and upper-class females in the U.S. who attend college are less sexually active than women in the U.S. 30-40 years ago.</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Gender differences in personality</a:t>
            </a:r>
          </a:p>
          <a:p>
            <a:pPr lvl="1"/>
            <a:r>
              <a:rPr lang="en-US" dirty="0" smtClean="0"/>
              <a:t>Aggression</a:t>
            </a:r>
          </a:p>
          <a:p>
            <a:pPr lvl="2"/>
            <a:r>
              <a:rPr lang="en-US" dirty="0" smtClean="0"/>
              <a:t>Males are more physically aggressive</a:t>
            </a:r>
          </a:p>
          <a:p>
            <a:pPr lvl="2"/>
            <a:r>
              <a:rPr lang="en-US" dirty="0" smtClean="0"/>
              <a:t>Females are more verbally aggressive</a:t>
            </a:r>
          </a:p>
          <a:p>
            <a:pPr lvl="2"/>
            <a:r>
              <a:rPr lang="en-US" dirty="0" smtClean="0"/>
              <a:t>Males have lower levels of serotonin than females. Serotonin is what helps control aggression.</a:t>
            </a:r>
          </a:p>
          <a:p>
            <a:pPr lvl="1"/>
            <a:r>
              <a:rPr lang="en-US" dirty="0" smtClean="0"/>
              <a:t>Communication </a:t>
            </a:r>
          </a:p>
          <a:p>
            <a:pPr lvl="2"/>
            <a:r>
              <a:rPr lang="en-US" dirty="0" smtClean="0"/>
              <a:t>Males are more talkative than females and interrupt females more</a:t>
            </a:r>
          </a:p>
          <a:p>
            <a:pPr lvl="2"/>
            <a:r>
              <a:rPr lang="en-US" dirty="0" smtClean="0"/>
              <a:t>Females use more</a:t>
            </a:r>
          </a:p>
          <a:p>
            <a:pPr lvl="3"/>
            <a:r>
              <a:rPr lang="en-US" dirty="0" smtClean="0"/>
              <a:t>Hedges like “kind of” and “you know”</a:t>
            </a:r>
          </a:p>
          <a:p>
            <a:pPr lvl="3"/>
            <a:r>
              <a:rPr lang="en-US" dirty="0" smtClean="0"/>
              <a:t>Disclaimers like “I may be wrong” and “I’m not sure”</a:t>
            </a:r>
          </a:p>
          <a:p>
            <a:pPr lvl="3"/>
            <a:r>
              <a:rPr lang="en-US" dirty="0" smtClean="0"/>
              <a:t>Tag questions at the end of sentences, like “okay?”</a:t>
            </a:r>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118-119</a:t>
            </a:r>
            <a:endParaRPr lang="en-US" dirty="0"/>
          </a:p>
        </p:txBody>
      </p:sp>
    </p:spTree>
    <p:custDataLst>
      <p:tags r:id="rId1"/>
    </p:custDataLst>
    <p:extLst>
      <p:ext uri="{BB962C8B-B14F-4D97-AF65-F5344CB8AC3E}">
        <p14:creationId xmlns:p14="http://schemas.microsoft.com/office/powerpoint/2010/main" xmlns="" val="156182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p:cTn id="79"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Gender differences in cognitive abilities</a:t>
            </a:r>
          </a:p>
          <a:p>
            <a:pPr lvl="1"/>
            <a:r>
              <a:rPr lang="en-US" dirty="0" smtClean="0"/>
              <a:t>Basically, there is no difference in cognitive abilities</a:t>
            </a:r>
          </a:p>
          <a:p>
            <a:r>
              <a:rPr lang="en-US" dirty="0" smtClean="0"/>
              <a:t>Origins of gender differences</a:t>
            </a:r>
          </a:p>
          <a:p>
            <a:pPr lvl="1"/>
            <a:r>
              <a:rPr lang="en-US" dirty="0" smtClean="0"/>
              <a:t>Biological Theory – anatomy, hormones, and brain organization differs</a:t>
            </a:r>
          </a:p>
          <a:p>
            <a:pPr lvl="1"/>
            <a:r>
              <a:rPr lang="en-US" dirty="0" smtClean="0"/>
              <a:t>Psychoanalytical Theory – Freud says between the ages of 3 and 5 kids begin to identify with the same sex parent and the roles are then set</a:t>
            </a:r>
          </a:p>
          <a:p>
            <a:pPr lvl="1"/>
            <a:endParaRPr lang="en-US" dirty="0"/>
          </a:p>
        </p:txBody>
      </p:sp>
      <p:sp>
        <p:nvSpPr>
          <p:cNvPr id="4" name="TextBox 3"/>
          <p:cNvSpPr txBox="1"/>
          <p:nvPr/>
        </p:nvSpPr>
        <p:spPr>
          <a:xfrm>
            <a:off x="152400" y="6324600"/>
            <a:ext cx="1241045" cy="369332"/>
          </a:xfrm>
          <a:prstGeom prst="rect">
            <a:avLst/>
          </a:prstGeom>
          <a:noFill/>
        </p:spPr>
        <p:txBody>
          <a:bodyPr wrap="none" rtlCol="0">
            <a:spAutoFit/>
          </a:bodyPr>
          <a:lstStyle/>
          <a:p>
            <a:r>
              <a:rPr lang="en-US" dirty="0" smtClean="0"/>
              <a:t>pg 119-120</a:t>
            </a:r>
            <a:endParaRPr lang="en-US" dirty="0"/>
          </a:p>
        </p:txBody>
      </p:sp>
    </p:spTree>
    <p:custDataLst>
      <p:tags r:id="rId1"/>
    </p:custDataLst>
    <p:extLst>
      <p:ext uri="{BB962C8B-B14F-4D97-AF65-F5344CB8AC3E}">
        <p14:creationId xmlns:p14="http://schemas.microsoft.com/office/powerpoint/2010/main" xmlns="" val="19274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Social Learning Theory – children learn gender roles by observing and imitating their role models (Parents, </a:t>
            </a:r>
            <a:r>
              <a:rPr lang="en-US" dirty="0" err="1" smtClean="0"/>
              <a:t>etc</a:t>
            </a:r>
            <a:r>
              <a:rPr lang="en-US" dirty="0" smtClean="0"/>
              <a:t>)</a:t>
            </a:r>
          </a:p>
          <a:p>
            <a:pPr lvl="1"/>
            <a:r>
              <a:rPr lang="en-US" dirty="0" smtClean="0"/>
              <a:t>Cognitive-Developmental Theory – children learn gender roles by interacting with their environment and thinking about those experiences</a:t>
            </a:r>
          </a:p>
          <a:p>
            <a:pPr lvl="2"/>
            <a:r>
              <a:rPr lang="en-US" dirty="0" smtClean="0"/>
              <a:t>Experiences cause kids to create gender schemas which help them to organize how they are suppose to act as male or female.</a:t>
            </a:r>
            <a:endParaRPr lang="en-US" dirty="0"/>
          </a:p>
        </p:txBody>
      </p:sp>
      <p:sp>
        <p:nvSpPr>
          <p:cNvPr id="4" name="TextBox 3"/>
          <p:cNvSpPr txBox="1"/>
          <p:nvPr/>
        </p:nvSpPr>
        <p:spPr>
          <a:xfrm>
            <a:off x="152400" y="6324600"/>
            <a:ext cx="819455" cy="369332"/>
          </a:xfrm>
          <a:prstGeom prst="rect">
            <a:avLst/>
          </a:prstGeom>
          <a:noFill/>
        </p:spPr>
        <p:txBody>
          <a:bodyPr wrap="none" rtlCol="0">
            <a:spAutoFit/>
          </a:bodyPr>
          <a:lstStyle/>
          <a:p>
            <a:r>
              <a:rPr lang="en-US" dirty="0" smtClean="0"/>
              <a:t>pg 121</a:t>
            </a:r>
            <a:endParaRPr lang="en-US" dirty="0"/>
          </a:p>
        </p:txBody>
      </p:sp>
    </p:spTree>
    <p:custDataLst>
      <p:tags r:id="rId1"/>
    </p:custDataLst>
    <p:extLst>
      <p:ext uri="{BB962C8B-B14F-4D97-AF65-F5344CB8AC3E}">
        <p14:creationId xmlns:p14="http://schemas.microsoft.com/office/powerpoint/2010/main" xmlns="" val="380659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Changing Gender Roles</a:t>
            </a:r>
          </a:p>
          <a:p>
            <a:pPr lvl="1"/>
            <a:r>
              <a:rPr lang="en-US" dirty="0" smtClean="0"/>
              <a:t>More women in the workforce</a:t>
            </a:r>
          </a:p>
          <a:p>
            <a:pPr lvl="1"/>
            <a:r>
              <a:rPr lang="en-US" dirty="0" smtClean="0"/>
              <a:t>More women in leadership positions</a:t>
            </a:r>
          </a:p>
          <a:p>
            <a:pPr lvl="1"/>
            <a:r>
              <a:rPr lang="en-US" dirty="0" smtClean="0"/>
              <a:t>More involved dads</a:t>
            </a:r>
          </a:p>
          <a:p>
            <a:pPr lvl="1"/>
            <a:r>
              <a:rPr lang="en-US" dirty="0" smtClean="0"/>
              <a:t>A slight trend in the mom working and the dad staying home to raise the kids.</a:t>
            </a:r>
            <a:endParaRPr lang="en-US" dirty="0"/>
          </a:p>
        </p:txBody>
      </p:sp>
      <p:sp>
        <p:nvSpPr>
          <p:cNvPr id="4" name="TextBox 3"/>
          <p:cNvSpPr txBox="1"/>
          <p:nvPr/>
        </p:nvSpPr>
        <p:spPr>
          <a:xfrm>
            <a:off x="152400" y="6324600"/>
            <a:ext cx="819455" cy="369332"/>
          </a:xfrm>
          <a:prstGeom prst="rect">
            <a:avLst/>
          </a:prstGeom>
          <a:noFill/>
        </p:spPr>
        <p:txBody>
          <a:bodyPr wrap="none" rtlCol="0">
            <a:spAutoFit/>
          </a:bodyPr>
          <a:lstStyle/>
          <a:p>
            <a:r>
              <a:rPr lang="en-US" dirty="0" smtClean="0"/>
              <a:t>pg 122</a:t>
            </a:r>
            <a:endParaRPr lang="en-US" dirty="0"/>
          </a:p>
        </p:txBody>
      </p:sp>
    </p:spTree>
    <p:custDataLst>
      <p:tags r:id="rId1"/>
    </p:custDataLst>
    <p:extLst>
      <p:ext uri="{BB962C8B-B14F-4D97-AF65-F5344CB8AC3E}">
        <p14:creationId xmlns:p14="http://schemas.microsoft.com/office/powerpoint/2010/main" xmlns="" val="271147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Physical &amp; Sexual Development</a:t>
            </a:r>
            <a:endParaRPr lang="en-US" dirty="0"/>
          </a:p>
        </p:txBody>
      </p:sp>
      <p:sp>
        <p:nvSpPr>
          <p:cNvPr id="3" name="Content Placeholder 2"/>
          <p:cNvSpPr>
            <a:spLocks noGrp="1"/>
          </p:cNvSpPr>
          <p:nvPr>
            <p:ph idx="1"/>
          </p:nvPr>
        </p:nvSpPr>
        <p:spPr/>
        <p:txBody>
          <a:bodyPr>
            <a:normAutofit/>
          </a:bodyPr>
          <a:lstStyle/>
          <a:p>
            <a:r>
              <a:rPr lang="en-US" dirty="0" smtClean="0"/>
              <a:t>List of initiation rites that take place during adolescence</a:t>
            </a:r>
          </a:p>
          <a:p>
            <a:pPr lvl="1"/>
            <a:r>
              <a:rPr lang="en-US" dirty="0" smtClean="0"/>
              <a:t>13</a:t>
            </a:r>
            <a:r>
              <a:rPr lang="en-US" baseline="30000" dirty="0" smtClean="0"/>
              <a:t>th</a:t>
            </a:r>
            <a:r>
              <a:rPr lang="en-US" dirty="0" smtClean="0"/>
              <a:t> Birthday – moving into the teen years, Bar Mitzvah/Bat Mitzvah</a:t>
            </a:r>
          </a:p>
          <a:p>
            <a:pPr lvl="1"/>
            <a:r>
              <a:rPr lang="en-US" dirty="0" smtClean="0"/>
              <a:t>16</a:t>
            </a:r>
            <a:r>
              <a:rPr lang="en-US" baseline="30000" dirty="0" smtClean="0"/>
              <a:t>th</a:t>
            </a:r>
            <a:r>
              <a:rPr lang="en-US" dirty="0" smtClean="0"/>
              <a:t> Birthday</a:t>
            </a:r>
          </a:p>
          <a:p>
            <a:pPr lvl="1"/>
            <a:r>
              <a:rPr lang="en-US" dirty="0" smtClean="0"/>
              <a:t>18</a:t>
            </a:r>
            <a:r>
              <a:rPr lang="en-US" baseline="30000" dirty="0" smtClean="0"/>
              <a:t>th</a:t>
            </a:r>
            <a:r>
              <a:rPr lang="en-US" dirty="0" smtClean="0"/>
              <a:t> Birthday</a:t>
            </a:r>
          </a:p>
          <a:p>
            <a:pPr lvl="1"/>
            <a:r>
              <a:rPr lang="en-US" dirty="0" smtClean="0"/>
              <a:t>High School Graduation</a:t>
            </a:r>
          </a:p>
          <a:p>
            <a:pPr lvl="1"/>
            <a:r>
              <a:rPr lang="en-US" dirty="0" smtClean="0"/>
              <a:t>Going off to College</a:t>
            </a:r>
          </a:p>
          <a:p>
            <a:pPr lvl="1"/>
            <a:r>
              <a:rPr lang="en-US" dirty="0" smtClean="0"/>
              <a:t>21</a:t>
            </a:r>
            <a:r>
              <a:rPr lang="en-US" baseline="30000" dirty="0" smtClean="0"/>
              <a:t>st</a:t>
            </a:r>
            <a:r>
              <a:rPr lang="en-US" dirty="0" smtClean="0"/>
              <a:t> Birthday</a:t>
            </a:r>
            <a:endParaRPr lang="en-US" dirty="0"/>
          </a:p>
        </p:txBody>
      </p:sp>
      <p:sp>
        <p:nvSpPr>
          <p:cNvPr id="4" name="TextBox 3"/>
          <p:cNvSpPr txBox="1"/>
          <p:nvPr/>
        </p:nvSpPr>
        <p:spPr>
          <a:xfrm>
            <a:off x="152400" y="6324600"/>
            <a:ext cx="1007007" cy="369332"/>
          </a:xfrm>
          <a:prstGeom prst="rect">
            <a:avLst/>
          </a:prstGeom>
          <a:noFill/>
        </p:spPr>
        <p:txBody>
          <a:bodyPr wrap="none" rtlCol="0">
            <a:spAutoFit/>
          </a:bodyPr>
          <a:lstStyle/>
          <a:p>
            <a:r>
              <a:rPr lang="en-US" dirty="0" smtClean="0"/>
              <a:t>pg 93-94</a:t>
            </a:r>
            <a:endParaRPr lang="en-US" dirty="0"/>
          </a:p>
        </p:txBody>
      </p:sp>
    </p:spTree>
    <p:custDataLst>
      <p:tags r:id="rId1"/>
    </p:custDataLst>
    <p:extLst>
      <p:ext uri="{BB962C8B-B14F-4D97-AF65-F5344CB8AC3E}">
        <p14:creationId xmlns:p14="http://schemas.microsoft.com/office/powerpoint/2010/main" xmlns="" val="368187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Theories of Adolescence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760774176"/>
              </p:ext>
            </p:extLst>
          </p:nvPr>
        </p:nvGraphicFramePr>
        <p:xfrm>
          <a:off x="685800" y="2362200"/>
          <a:ext cx="8001000" cy="1651000"/>
        </p:xfrm>
        <a:graphic>
          <a:graphicData uri="http://schemas.openxmlformats.org/drawingml/2006/table">
            <a:tbl>
              <a:tblPr firstRow="1" bandRow="1">
                <a:tableStyleId>{5C22544A-7EE6-4342-B048-85BDC9FD1C3A}</a:tableStyleId>
              </a:tblPr>
              <a:tblGrid>
                <a:gridCol w="2667000"/>
                <a:gridCol w="2667000"/>
                <a:gridCol w="2667000"/>
              </a:tblGrid>
              <a:tr h="370840">
                <a:tc>
                  <a:txBody>
                    <a:bodyPr/>
                    <a:lstStyle/>
                    <a:p>
                      <a:pPr algn="ctr"/>
                      <a:r>
                        <a:rPr lang="en-US" dirty="0" smtClean="0"/>
                        <a:t>Psychologist</a:t>
                      </a:r>
                      <a:endParaRPr lang="en-US" dirty="0"/>
                    </a:p>
                  </a:txBody>
                  <a:tcPr/>
                </a:tc>
                <a:tc>
                  <a:txBody>
                    <a:bodyPr/>
                    <a:lstStyle/>
                    <a:p>
                      <a:pPr algn="ctr"/>
                      <a:r>
                        <a:rPr lang="en-US" dirty="0" smtClean="0"/>
                        <a:t>Description</a:t>
                      </a:r>
                      <a:endParaRPr lang="en-US" dirty="0"/>
                    </a:p>
                  </a:txBody>
                  <a:tcPr/>
                </a:tc>
                <a:tc>
                  <a:txBody>
                    <a:bodyPr/>
                    <a:lstStyle/>
                    <a:p>
                      <a:pPr algn="ctr"/>
                      <a:r>
                        <a:rPr lang="en-US" dirty="0" smtClean="0"/>
                        <a:t>Characteristics</a:t>
                      </a:r>
                      <a:endParaRPr lang="en-US" dirty="0"/>
                    </a:p>
                  </a:txBody>
                  <a:tcPr/>
                </a:tc>
              </a:tr>
              <a:tr h="370840">
                <a:tc>
                  <a:txBody>
                    <a:bodyPr/>
                    <a:lstStyle/>
                    <a:p>
                      <a:r>
                        <a:rPr lang="en-US" dirty="0" smtClean="0"/>
                        <a:t>Hall</a:t>
                      </a:r>
                      <a:endParaRPr lang="en-US" dirty="0"/>
                    </a:p>
                  </a:txBody>
                  <a:tcPr/>
                </a:tc>
                <a:tc>
                  <a:txBody>
                    <a:bodyPr/>
                    <a:lstStyle/>
                    <a:p>
                      <a:r>
                        <a:rPr lang="en-US" dirty="0" smtClean="0"/>
                        <a:t>Storm &amp; Stress</a:t>
                      </a:r>
                      <a:endParaRPr lang="en-US" dirty="0"/>
                    </a:p>
                  </a:txBody>
                  <a:tcPr/>
                </a:tc>
                <a:tc>
                  <a:txBody>
                    <a:bodyPr/>
                    <a:lstStyle/>
                    <a:p>
                      <a:r>
                        <a:rPr lang="en-US" dirty="0" smtClean="0"/>
                        <a:t>Confused,</a:t>
                      </a:r>
                      <a:r>
                        <a:rPr lang="en-US" baseline="0" dirty="0" smtClean="0"/>
                        <a:t> troubled, highly frustrated</a:t>
                      </a:r>
                      <a:endParaRPr lang="en-US" dirty="0"/>
                    </a:p>
                  </a:txBody>
                  <a:tcPr/>
                </a:tc>
              </a:tr>
              <a:tr h="370840">
                <a:tc>
                  <a:txBody>
                    <a:bodyPr/>
                    <a:lstStyle/>
                    <a:p>
                      <a:r>
                        <a:rPr lang="en-US" dirty="0" smtClean="0"/>
                        <a:t>Mead</a:t>
                      </a:r>
                      <a:endParaRPr lang="en-US" dirty="0"/>
                    </a:p>
                  </a:txBody>
                  <a:tcPr/>
                </a:tc>
                <a:tc>
                  <a:txBody>
                    <a:bodyPr/>
                    <a:lstStyle/>
                    <a:p>
                      <a:r>
                        <a:rPr lang="en-US" dirty="0" smtClean="0"/>
                        <a:t>Time of Enjoyment</a:t>
                      </a:r>
                      <a:endParaRPr lang="en-US" dirty="0"/>
                    </a:p>
                  </a:txBody>
                  <a:tcPr/>
                </a:tc>
                <a:tc>
                  <a:txBody>
                    <a:bodyPr/>
                    <a:lstStyle/>
                    <a:p>
                      <a:r>
                        <a:rPr lang="en-US" dirty="0" smtClean="0"/>
                        <a:t>Growing, enjoying new challenges</a:t>
                      </a:r>
                      <a:endParaRPr lang="en-US" dirty="0"/>
                    </a:p>
                  </a:txBody>
                  <a:tcPr/>
                </a:tc>
              </a:tr>
            </a:tbl>
          </a:graphicData>
        </a:graphic>
      </p:graphicFrame>
      <p:sp>
        <p:nvSpPr>
          <p:cNvPr id="5" name="TextBox 4"/>
          <p:cNvSpPr txBox="1"/>
          <p:nvPr/>
        </p:nvSpPr>
        <p:spPr>
          <a:xfrm>
            <a:off x="152400" y="6324600"/>
            <a:ext cx="1007007" cy="369332"/>
          </a:xfrm>
          <a:prstGeom prst="rect">
            <a:avLst/>
          </a:prstGeom>
          <a:noFill/>
        </p:spPr>
        <p:txBody>
          <a:bodyPr wrap="none" rtlCol="0">
            <a:spAutoFit/>
          </a:bodyPr>
          <a:lstStyle/>
          <a:p>
            <a:r>
              <a:rPr lang="en-US" dirty="0" smtClean="0"/>
              <a:t>pg 94-95</a:t>
            </a:r>
            <a:endParaRPr lang="en-US" dirty="0"/>
          </a:p>
        </p:txBody>
      </p:sp>
    </p:spTree>
    <p:custDataLst>
      <p:tags r:id="rId1"/>
    </p:custDataLst>
    <p:extLst>
      <p:ext uri="{BB962C8B-B14F-4D97-AF65-F5344CB8AC3E}">
        <p14:creationId xmlns:p14="http://schemas.microsoft.com/office/powerpoint/2010/main" xmlns="" val="316914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err="1" smtClean="0"/>
              <a:t>Havinghurst’s</a:t>
            </a:r>
            <a:r>
              <a:rPr lang="en-US" dirty="0" smtClean="0"/>
              <a:t> adolescent tasks that must be dealt with</a:t>
            </a:r>
          </a:p>
          <a:p>
            <a:pPr marL="971550" lvl="1" indent="-514350">
              <a:buFont typeface="+mj-lt"/>
              <a:buAutoNum type="arabicPeriod"/>
            </a:pPr>
            <a:r>
              <a:rPr lang="en-US" dirty="0" smtClean="0"/>
              <a:t>Accepting one’s physical makeup and gender role</a:t>
            </a:r>
          </a:p>
          <a:p>
            <a:pPr marL="971550" lvl="1" indent="-514350">
              <a:buFont typeface="+mj-lt"/>
              <a:buAutoNum type="arabicPeriod"/>
            </a:pPr>
            <a:r>
              <a:rPr lang="en-US" dirty="0" smtClean="0"/>
              <a:t>Developing appropriate relations with friends of both sexes</a:t>
            </a:r>
          </a:p>
          <a:p>
            <a:pPr marL="971550" lvl="1" indent="-514350">
              <a:buFont typeface="+mj-lt"/>
              <a:buAutoNum type="arabicPeriod"/>
            </a:pPr>
            <a:r>
              <a:rPr lang="en-US" dirty="0" smtClean="0"/>
              <a:t>Becoming emotionally independent of parents and other adults</a:t>
            </a:r>
          </a:p>
          <a:p>
            <a:pPr marL="971550" lvl="1" indent="-514350">
              <a:buFont typeface="+mj-lt"/>
              <a:buAutoNum type="arabicPeriod"/>
            </a:pPr>
            <a:r>
              <a:rPr lang="en-US" dirty="0" smtClean="0"/>
              <a:t>Achieving assurance of economic independence</a:t>
            </a:r>
          </a:p>
          <a:p>
            <a:pPr marL="971550" lvl="1" indent="-514350">
              <a:buFont typeface="+mj-lt"/>
              <a:buAutoNum type="arabicPeriod"/>
            </a:pPr>
            <a:r>
              <a:rPr lang="en-US" dirty="0" smtClean="0"/>
              <a:t>Deciding on a vocation/career</a:t>
            </a:r>
          </a:p>
          <a:p>
            <a:pPr marL="971550" lvl="1" indent="-514350">
              <a:buFont typeface="+mj-lt"/>
              <a:buAutoNum type="arabicPeriod"/>
            </a:pPr>
            <a:r>
              <a:rPr lang="en-US" dirty="0" smtClean="0"/>
              <a:t>Developing cognitive skills needed for social competence</a:t>
            </a:r>
          </a:p>
          <a:p>
            <a:pPr marL="971550" lvl="1" indent="-514350">
              <a:buFont typeface="+mj-lt"/>
              <a:buAutoNum type="arabicPeriod"/>
            </a:pPr>
            <a:r>
              <a:rPr lang="en-US" dirty="0" smtClean="0"/>
              <a:t>Understanding and achieving socially responsible behavior</a:t>
            </a:r>
          </a:p>
          <a:p>
            <a:pPr marL="971550" lvl="1" indent="-514350">
              <a:buFont typeface="+mj-lt"/>
              <a:buAutoNum type="arabicPeriod"/>
            </a:pPr>
            <a:r>
              <a:rPr lang="en-US" dirty="0" smtClean="0"/>
              <a:t>Preparing for marriage and family</a:t>
            </a:r>
          </a:p>
          <a:p>
            <a:pPr marL="971550" lvl="1" indent="-514350">
              <a:buFont typeface="+mj-lt"/>
              <a:buAutoNum type="arabicPeriod"/>
            </a:pPr>
            <a:r>
              <a:rPr lang="en-US" dirty="0" smtClean="0"/>
              <a:t>Acquiring values that are harmonious and appropriate</a:t>
            </a:r>
            <a:endParaRPr lang="en-US" dirty="0"/>
          </a:p>
        </p:txBody>
      </p:sp>
      <p:sp>
        <p:nvSpPr>
          <p:cNvPr id="4" name="TextBox 3"/>
          <p:cNvSpPr txBox="1"/>
          <p:nvPr/>
        </p:nvSpPr>
        <p:spPr>
          <a:xfrm>
            <a:off x="152400" y="6324600"/>
            <a:ext cx="702436" cy="369332"/>
          </a:xfrm>
          <a:prstGeom prst="rect">
            <a:avLst/>
          </a:prstGeom>
          <a:noFill/>
        </p:spPr>
        <p:txBody>
          <a:bodyPr wrap="none" rtlCol="0">
            <a:spAutoFit/>
          </a:bodyPr>
          <a:lstStyle/>
          <a:p>
            <a:r>
              <a:rPr lang="en-US" dirty="0" smtClean="0"/>
              <a:t>pg 95</a:t>
            </a:r>
            <a:endParaRPr lang="en-US" dirty="0"/>
          </a:p>
        </p:txBody>
      </p:sp>
    </p:spTree>
    <p:custDataLst>
      <p:tags r:id="rId1"/>
    </p:custDataLst>
    <p:extLst>
      <p:ext uri="{BB962C8B-B14F-4D97-AF65-F5344CB8AC3E}">
        <p14:creationId xmlns:p14="http://schemas.microsoft.com/office/powerpoint/2010/main" xmlns="" val="78436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 adolescence getting longer or shorter? Reaction to chart? </a:t>
            </a:r>
            <a:endParaRPr lang="en-US" dirty="0"/>
          </a:p>
        </p:txBody>
      </p:sp>
      <p:pic>
        <p:nvPicPr>
          <p:cNvPr id="4" name="Picture 5" descr="11237"/>
          <p:cNvPicPr>
            <a:picLocks noChangeAspect="1" noChangeArrowheads="1"/>
          </p:cNvPicPr>
          <p:nvPr/>
        </p:nvPicPr>
        <p:blipFill>
          <a:blip r:embed="rId2" cstate="print"/>
          <a:srcRect/>
          <a:stretch>
            <a:fillRect/>
          </a:stretch>
        </p:blipFill>
        <p:spPr bwMode="auto">
          <a:xfrm>
            <a:off x="381000" y="2311400"/>
            <a:ext cx="8382000" cy="4546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Physical Development &amp; Reactions</a:t>
            </a:r>
            <a:endParaRPr lang="en-US" dirty="0"/>
          </a:p>
        </p:txBody>
      </p:sp>
      <p:sp>
        <p:nvSpPr>
          <p:cNvPr id="4" name="Frame 3"/>
          <p:cNvSpPr/>
          <p:nvPr/>
        </p:nvSpPr>
        <p:spPr>
          <a:xfrm>
            <a:off x="914401" y="2286000"/>
            <a:ext cx="2871786"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68900" y="2301240"/>
            <a:ext cx="2908300" cy="865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4400" y="3482634"/>
            <a:ext cx="1192212" cy="865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90800" y="3482635"/>
            <a:ext cx="1195387" cy="865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168900" y="3482633"/>
            <a:ext cx="1195387" cy="865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58000" y="3482632"/>
            <a:ext cx="1195387" cy="865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ounded Rectangle 4"/>
          <p:cNvSpPr/>
          <p:nvPr/>
        </p:nvSpPr>
        <p:spPr>
          <a:xfrm>
            <a:off x="914400" y="4648200"/>
            <a:ext cx="1192212"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58000" y="4599642"/>
            <a:ext cx="1219200" cy="633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45087" y="4599643"/>
            <a:ext cx="1219200" cy="633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78893" y="4599644"/>
            <a:ext cx="1219200" cy="633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58000" y="5486400"/>
            <a:ext cx="1219200" cy="633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68900" y="5486398"/>
            <a:ext cx="1219200" cy="633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66987" y="5486399"/>
            <a:ext cx="1219200" cy="633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87412" y="5486400"/>
            <a:ext cx="1219200" cy="633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1066800" y="2438400"/>
            <a:ext cx="2514600" cy="523220"/>
          </a:xfrm>
          <a:prstGeom prst="rect">
            <a:avLst/>
          </a:prstGeom>
          <a:noFill/>
        </p:spPr>
        <p:txBody>
          <a:bodyPr wrap="square" rtlCol="0">
            <a:spAutoFit/>
          </a:bodyPr>
          <a:lstStyle/>
          <a:p>
            <a:pPr algn="ctr"/>
            <a:r>
              <a:rPr lang="en-US" sz="2800" b="1" dirty="0" smtClean="0"/>
              <a:t>BOYS</a:t>
            </a:r>
            <a:endParaRPr lang="en-US" sz="2800" b="1" dirty="0"/>
          </a:p>
        </p:txBody>
      </p:sp>
      <p:sp>
        <p:nvSpPr>
          <p:cNvPr id="7" name="TextBox 6"/>
          <p:cNvSpPr txBox="1"/>
          <p:nvPr/>
        </p:nvSpPr>
        <p:spPr>
          <a:xfrm>
            <a:off x="5410200" y="2418806"/>
            <a:ext cx="2438400" cy="523220"/>
          </a:xfrm>
          <a:prstGeom prst="rect">
            <a:avLst/>
          </a:prstGeom>
          <a:noFill/>
        </p:spPr>
        <p:txBody>
          <a:bodyPr wrap="square" rtlCol="0">
            <a:spAutoFit/>
          </a:bodyPr>
          <a:lstStyle/>
          <a:p>
            <a:pPr algn="ctr"/>
            <a:r>
              <a:rPr lang="en-US" sz="2800" b="1" dirty="0" smtClean="0"/>
              <a:t>GIRLS</a:t>
            </a:r>
            <a:endParaRPr lang="en-US" sz="2800" b="1" dirty="0"/>
          </a:p>
        </p:txBody>
      </p:sp>
      <p:sp>
        <p:nvSpPr>
          <p:cNvPr id="8" name="TextBox 7"/>
          <p:cNvSpPr txBox="1"/>
          <p:nvPr/>
        </p:nvSpPr>
        <p:spPr>
          <a:xfrm>
            <a:off x="916578" y="3730562"/>
            <a:ext cx="1192211" cy="369332"/>
          </a:xfrm>
          <a:prstGeom prst="rect">
            <a:avLst/>
          </a:prstGeom>
          <a:noFill/>
        </p:spPr>
        <p:txBody>
          <a:bodyPr wrap="square" rtlCol="0">
            <a:spAutoFit/>
          </a:bodyPr>
          <a:lstStyle/>
          <a:p>
            <a:pPr algn="ctr"/>
            <a:r>
              <a:rPr lang="en-US" dirty="0" smtClean="0"/>
              <a:t>CHANGE</a:t>
            </a:r>
            <a:endParaRPr lang="en-US" dirty="0"/>
          </a:p>
        </p:txBody>
      </p:sp>
      <p:sp>
        <p:nvSpPr>
          <p:cNvPr id="9" name="TextBox 8"/>
          <p:cNvSpPr txBox="1"/>
          <p:nvPr/>
        </p:nvSpPr>
        <p:spPr>
          <a:xfrm>
            <a:off x="2590800" y="3742469"/>
            <a:ext cx="1207293" cy="369332"/>
          </a:xfrm>
          <a:prstGeom prst="rect">
            <a:avLst/>
          </a:prstGeom>
          <a:noFill/>
        </p:spPr>
        <p:txBody>
          <a:bodyPr wrap="square" rtlCol="0">
            <a:spAutoFit/>
          </a:bodyPr>
          <a:lstStyle/>
          <a:p>
            <a:r>
              <a:rPr lang="en-US" dirty="0" smtClean="0"/>
              <a:t>REACTION</a:t>
            </a:r>
            <a:endParaRPr lang="en-US" dirty="0"/>
          </a:p>
        </p:txBody>
      </p:sp>
      <p:pic>
        <p:nvPicPr>
          <p:cNvPr id="1039" name="Picture 1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192713" y="3657600"/>
            <a:ext cx="1195387"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839743" y="3680279"/>
            <a:ext cx="1255713"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extBox 9"/>
          <p:cNvSpPr txBox="1"/>
          <p:nvPr/>
        </p:nvSpPr>
        <p:spPr>
          <a:xfrm>
            <a:off x="792162" y="4673025"/>
            <a:ext cx="1436688" cy="584775"/>
          </a:xfrm>
          <a:prstGeom prst="rect">
            <a:avLst/>
          </a:prstGeom>
          <a:noFill/>
        </p:spPr>
        <p:txBody>
          <a:bodyPr wrap="square" rtlCol="0">
            <a:spAutoFit/>
          </a:bodyPr>
          <a:lstStyle/>
          <a:p>
            <a:pPr algn="ctr"/>
            <a:r>
              <a:rPr lang="en-US" sz="1600" dirty="0" smtClean="0"/>
              <a:t>EARLY MATURATION</a:t>
            </a:r>
            <a:endParaRPr lang="en-US" sz="1600" dirty="0"/>
          </a:p>
        </p:txBody>
      </p:sp>
      <p:pic>
        <p:nvPicPr>
          <p:cNvPr id="1041" name="Picture 17"/>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047455" y="4594608"/>
            <a:ext cx="14382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TextBox 10"/>
          <p:cNvSpPr txBox="1"/>
          <p:nvPr/>
        </p:nvSpPr>
        <p:spPr>
          <a:xfrm>
            <a:off x="2590800" y="4623960"/>
            <a:ext cx="1207293" cy="584775"/>
          </a:xfrm>
          <a:prstGeom prst="rect">
            <a:avLst/>
          </a:prstGeom>
          <a:noFill/>
        </p:spPr>
        <p:txBody>
          <a:bodyPr wrap="square" rtlCol="0">
            <a:spAutoFit/>
          </a:bodyPr>
          <a:lstStyle/>
          <a:p>
            <a:pPr algn="ctr"/>
            <a:r>
              <a:rPr lang="en-US" sz="1600" dirty="0" smtClean="0"/>
              <a:t>CONFIDENT LEADER</a:t>
            </a:r>
            <a:endParaRPr lang="en-US" sz="1600" dirty="0"/>
          </a:p>
        </p:txBody>
      </p:sp>
      <p:sp>
        <p:nvSpPr>
          <p:cNvPr id="13" name="TextBox 12"/>
          <p:cNvSpPr txBox="1"/>
          <p:nvPr/>
        </p:nvSpPr>
        <p:spPr>
          <a:xfrm>
            <a:off x="6858000" y="4623960"/>
            <a:ext cx="1195387" cy="646331"/>
          </a:xfrm>
          <a:prstGeom prst="rect">
            <a:avLst/>
          </a:prstGeom>
          <a:noFill/>
        </p:spPr>
        <p:txBody>
          <a:bodyPr wrap="square" rtlCol="0">
            <a:spAutoFit/>
          </a:bodyPr>
          <a:lstStyle/>
          <a:p>
            <a:pPr algn="ctr"/>
            <a:r>
              <a:rPr lang="en-US" sz="1200" dirty="0" smtClean="0"/>
              <a:t>EMBARASSED, GET INTO TROUBLE</a:t>
            </a:r>
            <a:endParaRPr lang="en-US" sz="1200" dirty="0"/>
          </a:p>
        </p:txBody>
      </p:sp>
      <p:sp>
        <p:nvSpPr>
          <p:cNvPr id="14" name="TextBox 13"/>
          <p:cNvSpPr txBox="1"/>
          <p:nvPr/>
        </p:nvSpPr>
        <p:spPr>
          <a:xfrm>
            <a:off x="792162" y="5486400"/>
            <a:ext cx="1436688" cy="584775"/>
          </a:xfrm>
          <a:prstGeom prst="rect">
            <a:avLst/>
          </a:prstGeom>
          <a:noFill/>
        </p:spPr>
        <p:txBody>
          <a:bodyPr wrap="square" rtlCol="0">
            <a:spAutoFit/>
          </a:bodyPr>
          <a:lstStyle/>
          <a:p>
            <a:pPr algn="ctr"/>
            <a:r>
              <a:rPr lang="en-US" sz="1600" dirty="0" smtClean="0"/>
              <a:t>LATE MATURATION</a:t>
            </a:r>
            <a:endParaRPr lang="en-US" sz="1600" dirty="0"/>
          </a:p>
        </p:txBody>
      </p:sp>
      <p:pic>
        <p:nvPicPr>
          <p:cNvPr id="1042" name="Picture 18"/>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071268" y="5464968"/>
            <a:ext cx="14382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TextBox 14"/>
          <p:cNvSpPr txBox="1"/>
          <p:nvPr/>
        </p:nvSpPr>
        <p:spPr>
          <a:xfrm>
            <a:off x="2516980" y="5486400"/>
            <a:ext cx="1319213" cy="523220"/>
          </a:xfrm>
          <a:prstGeom prst="rect">
            <a:avLst/>
          </a:prstGeom>
          <a:noFill/>
        </p:spPr>
        <p:txBody>
          <a:bodyPr wrap="square" rtlCol="0">
            <a:spAutoFit/>
          </a:bodyPr>
          <a:lstStyle/>
          <a:p>
            <a:pPr algn="ctr"/>
            <a:r>
              <a:rPr lang="en-US" sz="1400" dirty="0" smtClean="0"/>
              <a:t>MAY W/DRAW &amp; REBEL</a:t>
            </a:r>
            <a:endParaRPr lang="en-US" sz="1400" dirty="0"/>
          </a:p>
        </p:txBody>
      </p:sp>
      <p:sp>
        <p:nvSpPr>
          <p:cNvPr id="16" name="TextBox 15"/>
          <p:cNvSpPr txBox="1"/>
          <p:nvPr/>
        </p:nvSpPr>
        <p:spPr>
          <a:xfrm>
            <a:off x="6743700" y="5517177"/>
            <a:ext cx="1447799" cy="523220"/>
          </a:xfrm>
          <a:prstGeom prst="rect">
            <a:avLst/>
          </a:prstGeom>
          <a:noFill/>
        </p:spPr>
        <p:txBody>
          <a:bodyPr wrap="square" rtlCol="0">
            <a:spAutoFit/>
          </a:bodyPr>
          <a:lstStyle/>
          <a:p>
            <a:pPr algn="ctr"/>
            <a:r>
              <a:rPr lang="en-US" sz="1400" dirty="0" smtClean="0"/>
              <a:t>MAY HAVE LOW SELF IMAGE</a:t>
            </a:r>
            <a:endParaRPr lang="en-US" sz="1400" dirty="0"/>
          </a:p>
        </p:txBody>
      </p:sp>
      <p:sp>
        <p:nvSpPr>
          <p:cNvPr id="32" name="TextBox 31"/>
          <p:cNvSpPr txBox="1"/>
          <p:nvPr/>
        </p:nvSpPr>
        <p:spPr>
          <a:xfrm>
            <a:off x="152400" y="6324600"/>
            <a:ext cx="1007007" cy="369332"/>
          </a:xfrm>
          <a:prstGeom prst="rect">
            <a:avLst/>
          </a:prstGeom>
          <a:noFill/>
        </p:spPr>
        <p:txBody>
          <a:bodyPr wrap="none" rtlCol="0">
            <a:spAutoFit/>
          </a:bodyPr>
          <a:lstStyle/>
          <a:p>
            <a:r>
              <a:rPr lang="en-US" dirty="0" smtClean="0"/>
              <a:t>pg 96-98</a:t>
            </a:r>
            <a:endParaRPr lang="en-US" dirty="0"/>
          </a:p>
        </p:txBody>
      </p:sp>
    </p:spTree>
    <p:custDataLst>
      <p:tags r:id="rId1"/>
    </p:custDataLst>
    <p:extLst>
      <p:ext uri="{BB962C8B-B14F-4D97-AF65-F5344CB8AC3E}">
        <p14:creationId xmlns:p14="http://schemas.microsoft.com/office/powerpoint/2010/main" xmlns="" val="266539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barn(inVertical)">
                                      <p:cBhvr>
                                        <p:cTn id="17" dur="5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barn(inVertical)">
                                      <p:cBhvr>
                                        <p:cTn id="27" dur="500"/>
                                        <p:tgtEl>
                                          <p:spTgt spid="102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033"/>
                                        </p:tgtEl>
                                        <p:attrNameLst>
                                          <p:attrName>style.visibility</p:attrName>
                                        </p:attrNameLst>
                                      </p:cBhvr>
                                      <p:to>
                                        <p:strVal val="visible"/>
                                      </p:to>
                                    </p:set>
                                    <p:animEffect transition="in" filter="barn(inVertical)">
                                      <p:cBhvr>
                                        <p:cTn id="47" dur="500"/>
                                        <p:tgtEl>
                                          <p:spTgt spid="1033"/>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037"/>
                                        </p:tgtEl>
                                        <p:attrNameLst>
                                          <p:attrName>style.visibility</p:attrName>
                                        </p:attrNameLst>
                                      </p:cBhvr>
                                      <p:to>
                                        <p:strVal val="visible"/>
                                      </p:to>
                                    </p:set>
                                    <p:animEffect transition="in" filter="barn(inVertical)">
                                      <p:cBhvr>
                                        <p:cTn id="57" dur="500"/>
                                        <p:tgtEl>
                                          <p:spTgt spid="103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arn(inVertic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036"/>
                                        </p:tgtEl>
                                        <p:attrNameLst>
                                          <p:attrName>style.visibility</p:attrName>
                                        </p:attrNameLst>
                                      </p:cBhvr>
                                      <p:to>
                                        <p:strVal val="visible"/>
                                      </p:to>
                                    </p:set>
                                    <p:animEffect transition="in" filter="barn(inVertical)">
                                      <p:cBhvr>
                                        <p:cTn id="67" dur="500"/>
                                        <p:tgtEl>
                                          <p:spTgt spid="103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arn(inVertical)">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1026"/>
                                        </p:tgtEl>
                                        <p:attrNameLst>
                                          <p:attrName>style.visibility</p:attrName>
                                        </p:attrNameLst>
                                      </p:cBhvr>
                                      <p:to>
                                        <p:strVal val="visible"/>
                                      </p:to>
                                    </p:set>
                                    <p:animEffect transition="in" filter="wipe(down)">
                                      <p:cBhvr>
                                        <p:cTn id="77" dur="500"/>
                                        <p:tgtEl>
                                          <p:spTgt spid="102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wipe(down)">
                                      <p:cBhvr>
                                        <p:cTn id="82" dur="500"/>
                                        <p:tgtEl>
                                          <p:spTgt spid="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1029"/>
                                        </p:tgtEl>
                                        <p:attrNameLst>
                                          <p:attrName>style.visibility</p:attrName>
                                        </p:attrNameLst>
                                      </p:cBhvr>
                                      <p:to>
                                        <p:strVal val="visible"/>
                                      </p:to>
                                    </p:set>
                                    <p:animEffect transition="in" filter="wipe(down)">
                                      <p:cBhvr>
                                        <p:cTn id="87" dur="500"/>
                                        <p:tgtEl>
                                          <p:spTgt spid="1029"/>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nodeType="clickEffect">
                                  <p:stCondLst>
                                    <p:cond delay="0"/>
                                  </p:stCondLst>
                                  <p:childTnLst>
                                    <p:set>
                                      <p:cBhvr>
                                        <p:cTn id="91" dur="1" fill="hold">
                                          <p:stCondLst>
                                            <p:cond delay="0"/>
                                          </p:stCondLst>
                                        </p:cTn>
                                        <p:tgtEl>
                                          <p:spTgt spid="1039"/>
                                        </p:tgtEl>
                                        <p:attrNameLst>
                                          <p:attrName>style.visibility</p:attrName>
                                        </p:attrNameLst>
                                      </p:cBhvr>
                                      <p:to>
                                        <p:strVal val="visible"/>
                                      </p:to>
                                    </p:set>
                                    <p:animEffect transition="in" filter="wipe(down)">
                                      <p:cBhvr>
                                        <p:cTn id="92" dur="500"/>
                                        <p:tgtEl>
                                          <p:spTgt spid="103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1030"/>
                                        </p:tgtEl>
                                        <p:attrNameLst>
                                          <p:attrName>style.visibility</p:attrName>
                                        </p:attrNameLst>
                                      </p:cBhvr>
                                      <p:to>
                                        <p:strVal val="visible"/>
                                      </p:to>
                                    </p:set>
                                    <p:animEffect transition="in" filter="wipe(down)">
                                      <p:cBhvr>
                                        <p:cTn id="97" dur="500"/>
                                        <p:tgtEl>
                                          <p:spTgt spid="103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1040"/>
                                        </p:tgtEl>
                                        <p:attrNameLst>
                                          <p:attrName>style.visibility</p:attrName>
                                        </p:attrNameLst>
                                      </p:cBhvr>
                                      <p:to>
                                        <p:strVal val="visible"/>
                                      </p:to>
                                    </p:set>
                                    <p:animEffect transition="in" filter="wipe(down)">
                                      <p:cBhvr>
                                        <p:cTn id="102" dur="500"/>
                                        <p:tgtEl>
                                          <p:spTgt spid="1040"/>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1032"/>
                                        </p:tgtEl>
                                        <p:attrNameLst>
                                          <p:attrName>style.visibility</p:attrName>
                                        </p:attrNameLst>
                                      </p:cBhvr>
                                      <p:to>
                                        <p:strVal val="visible"/>
                                      </p:to>
                                    </p:set>
                                    <p:animEffect transition="in" filter="wipe(down)">
                                      <p:cBhvr>
                                        <p:cTn id="107" dur="500"/>
                                        <p:tgtEl>
                                          <p:spTgt spid="1032"/>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1041"/>
                                        </p:tgtEl>
                                        <p:attrNameLst>
                                          <p:attrName>style.visibility</p:attrName>
                                        </p:attrNameLst>
                                      </p:cBhvr>
                                      <p:to>
                                        <p:strVal val="visible"/>
                                      </p:to>
                                    </p:set>
                                    <p:animEffect transition="in" filter="wipe(down)">
                                      <p:cBhvr>
                                        <p:cTn id="112" dur="500"/>
                                        <p:tgtEl>
                                          <p:spTgt spid="1041"/>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1031"/>
                                        </p:tgtEl>
                                        <p:attrNameLst>
                                          <p:attrName>style.visibility</p:attrName>
                                        </p:attrNameLst>
                                      </p:cBhvr>
                                      <p:to>
                                        <p:strVal val="visible"/>
                                      </p:to>
                                    </p:set>
                                    <p:animEffect transition="in" filter="wipe(down)">
                                      <p:cBhvr>
                                        <p:cTn id="117" dur="500"/>
                                        <p:tgtEl>
                                          <p:spTgt spid="1031"/>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wipe(down)">
                                      <p:cBhvr>
                                        <p:cTn id="122" dur="500"/>
                                        <p:tgtEl>
                                          <p:spTgt spid="13"/>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nodeType="clickEffect">
                                  <p:stCondLst>
                                    <p:cond delay="0"/>
                                  </p:stCondLst>
                                  <p:childTnLst>
                                    <p:set>
                                      <p:cBhvr>
                                        <p:cTn id="126" dur="1" fill="hold">
                                          <p:stCondLst>
                                            <p:cond delay="0"/>
                                          </p:stCondLst>
                                        </p:cTn>
                                        <p:tgtEl>
                                          <p:spTgt spid="1035"/>
                                        </p:tgtEl>
                                        <p:attrNameLst>
                                          <p:attrName>style.visibility</p:attrName>
                                        </p:attrNameLst>
                                      </p:cBhvr>
                                      <p:to>
                                        <p:strVal val="visible"/>
                                      </p:to>
                                    </p:set>
                                    <p:animEffect transition="in" filter="wipe(down)">
                                      <p:cBhvr>
                                        <p:cTn id="127" dur="500"/>
                                        <p:tgtEl>
                                          <p:spTgt spid="1035"/>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nodeType="clickEffect">
                                  <p:stCondLst>
                                    <p:cond delay="0"/>
                                  </p:stCondLst>
                                  <p:childTnLst>
                                    <p:set>
                                      <p:cBhvr>
                                        <p:cTn id="131" dur="1" fill="hold">
                                          <p:stCondLst>
                                            <p:cond delay="0"/>
                                          </p:stCondLst>
                                        </p:cTn>
                                        <p:tgtEl>
                                          <p:spTgt spid="1042"/>
                                        </p:tgtEl>
                                        <p:attrNameLst>
                                          <p:attrName>style.visibility</p:attrName>
                                        </p:attrNameLst>
                                      </p:cBhvr>
                                      <p:to>
                                        <p:strVal val="visible"/>
                                      </p:to>
                                    </p:set>
                                    <p:animEffect transition="in" filter="wipe(down)">
                                      <p:cBhvr>
                                        <p:cTn id="132" dur="500"/>
                                        <p:tgtEl>
                                          <p:spTgt spid="1042"/>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nodeType="clickEffect">
                                  <p:stCondLst>
                                    <p:cond delay="0"/>
                                  </p:stCondLst>
                                  <p:childTnLst>
                                    <p:set>
                                      <p:cBhvr>
                                        <p:cTn id="136" dur="1" fill="hold">
                                          <p:stCondLst>
                                            <p:cond delay="0"/>
                                          </p:stCondLst>
                                        </p:cTn>
                                        <p:tgtEl>
                                          <p:spTgt spid="1034"/>
                                        </p:tgtEl>
                                        <p:attrNameLst>
                                          <p:attrName>style.visibility</p:attrName>
                                        </p:attrNameLst>
                                      </p:cBhvr>
                                      <p:to>
                                        <p:strVal val="visible"/>
                                      </p:to>
                                    </p:set>
                                    <p:animEffect transition="in" filter="wipe(down)">
                                      <p:cBhvr>
                                        <p:cTn id="137" dur="500"/>
                                        <p:tgtEl>
                                          <p:spTgt spid="1034"/>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grpId="0" nodeType="clickEffect">
                                  <p:stCondLst>
                                    <p:cond delay="0"/>
                                  </p:stCondLst>
                                  <p:childTnLst>
                                    <p:set>
                                      <p:cBhvr>
                                        <p:cTn id="141" dur="1" fill="hold">
                                          <p:stCondLst>
                                            <p:cond delay="0"/>
                                          </p:stCondLst>
                                        </p:cTn>
                                        <p:tgtEl>
                                          <p:spTgt spid="16"/>
                                        </p:tgtEl>
                                        <p:attrNameLst>
                                          <p:attrName>style.visibility</p:attrName>
                                        </p:attrNameLst>
                                      </p:cBhvr>
                                      <p:to>
                                        <p:strVal val="visible"/>
                                      </p:to>
                                    </p:set>
                                    <p:animEffect transition="in" filter="wipe(down)">
                                      <p:cBhvr>
                                        <p:cTn id="1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P spid="9" grpId="0"/>
      <p:bldP spid="10" grpId="0"/>
      <p:bldP spid="11"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Sexual Attitudes</a:t>
            </a:r>
          </a:p>
          <a:p>
            <a:pPr lvl="1"/>
            <a:r>
              <a:rPr lang="en-US" dirty="0" smtClean="0"/>
              <a:t>18</a:t>
            </a:r>
            <a:r>
              <a:rPr lang="en-US" baseline="30000" dirty="0" smtClean="0"/>
              <a:t>th</a:t>
            </a:r>
            <a:r>
              <a:rPr lang="en-US" dirty="0" smtClean="0"/>
              <a:t> Century – teens typically married earlier – pregnancy usually led to shot-gun wedding</a:t>
            </a:r>
          </a:p>
          <a:p>
            <a:pPr lvl="1"/>
            <a:r>
              <a:rPr lang="en-US" dirty="0" smtClean="0"/>
              <a:t>19</a:t>
            </a:r>
            <a:r>
              <a:rPr lang="en-US" baseline="30000" dirty="0" smtClean="0"/>
              <a:t>th</a:t>
            </a:r>
            <a:r>
              <a:rPr lang="en-US" dirty="0" smtClean="0"/>
              <a:t> Century – marriage still occurred early in life – pregnancy usually led to shot-gun wedding</a:t>
            </a:r>
          </a:p>
        </p:txBody>
      </p:sp>
      <p:sp>
        <p:nvSpPr>
          <p:cNvPr id="4" name="TextBox 3"/>
          <p:cNvSpPr txBox="1"/>
          <p:nvPr/>
        </p:nvSpPr>
        <p:spPr>
          <a:xfrm>
            <a:off x="152400" y="6324600"/>
            <a:ext cx="1007007" cy="369332"/>
          </a:xfrm>
          <a:prstGeom prst="rect">
            <a:avLst/>
          </a:prstGeom>
          <a:noFill/>
        </p:spPr>
        <p:txBody>
          <a:bodyPr wrap="none" rtlCol="0">
            <a:spAutoFit/>
          </a:bodyPr>
          <a:lstStyle/>
          <a:p>
            <a:r>
              <a:rPr lang="en-US" dirty="0" smtClean="0"/>
              <a:t>pg 98-99</a:t>
            </a:r>
            <a:endParaRPr lang="en-US" dirty="0"/>
          </a:p>
        </p:txBody>
      </p:sp>
    </p:spTree>
    <p:custDataLst>
      <p:tags r:id="rId1"/>
    </p:custDataLst>
    <p:extLst>
      <p:ext uri="{BB962C8B-B14F-4D97-AF65-F5344CB8AC3E}">
        <p14:creationId xmlns:p14="http://schemas.microsoft.com/office/powerpoint/2010/main" xmlns="" val="190886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6E39132673CB74DAD017C692B8C2266" ma:contentTypeVersion="0" ma:contentTypeDescription="Create a new document." ma:contentTypeScope="" ma:versionID="0bb93da88777a8c989e2e07def17a44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42B9A73-5E7A-4782-904A-B4F1E07E9960}">
  <ds:schemaRefs>
    <ds:schemaRef ds:uri="http://schemas.microsoft.com/sharepoint/v3/contenttype/forms"/>
  </ds:schemaRefs>
</ds:datastoreItem>
</file>

<file path=customXml/itemProps2.xml><?xml version="1.0" encoding="utf-8"?>
<ds:datastoreItem xmlns:ds="http://schemas.openxmlformats.org/officeDocument/2006/customXml" ds:itemID="{7087E9BC-603C-47B9-926B-BD3F7FF69A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BB014D2-460C-4891-B372-C0B6F960934A}">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Apothecary</Template>
  <TotalTime>1852</TotalTime>
  <Words>1737</Words>
  <Application>Microsoft Office PowerPoint</Application>
  <PresentationFormat>On-screen Show (4:3)</PresentationFormat>
  <Paragraphs>261</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Apothecary</vt:lpstr>
      <vt:lpstr>Psychology Chapter 4</vt:lpstr>
      <vt:lpstr>Terms (pg 93)</vt:lpstr>
      <vt:lpstr>Quiz pages 93-99</vt:lpstr>
      <vt:lpstr>Physical &amp; Sexual Development</vt:lpstr>
      <vt:lpstr>Slide 5</vt:lpstr>
      <vt:lpstr>Slide 6</vt:lpstr>
      <vt:lpstr>Slide 7</vt:lpstr>
      <vt:lpstr>Slide 8</vt:lpstr>
      <vt:lpstr>Slide 9</vt:lpstr>
      <vt:lpstr>Slide 10</vt:lpstr>
      <vt:lpstr>Terms Page 101</vt:lpstr>
      <vt:lpstr>Personal Development</vt:lpstr>
      <vt:lpstr>Slide 13</vt:lpstr>
      <vt:lpstr>Slide 14</vt:lpstr>
      <vt:lpstr>Slide 15</vt:lpstr>
      <vt:lpstr>Slide 16</vt:lpstr>
      <vt:lpstr>Slide 17</vt:lpstr>
      <vt:lpstr>Slide 18</vt:lpstr>
      <vt:lpstr>Slide 19</vt:lpstr>
      <vt:lpstr>Terms page 109</vt:lpstr>
      <vt:lpstr>Social Development</vt:lpstr>
      <vt:lpstr>Slide 22</vt:lpstr>
      <vt:lpstr>Slide 23</vt:lpstr>
      <vt:lpstr>Slide 24</vt:lpstr>
      <vt:lpstr>Slide 25</vt:lpstr>
      <vt:lpstr>Slide 26</vt:lpstr>
      <vt:lpstr>Slide 27</vt:lpstr>
      <vt:lpstr>Terms page 116</vt:lpstr>
      <vt:lpstr>Gender Roles and Differences</vt:lpstr>
      <vt:lpstr>Slide 30</vt:lpstr>
      <vt:lpstr>Slide 31</vt:lpstr>
      <vt:lpstr>Slide 32</vt:lpstr>
      <vt:lpstr>Slide 33</vt:lpstr>
    </vt:vector>
  </TitlesOfParts>
  <Company>CCSD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Chapter 4</dc:title>
  <dc:creator>Jean Sellers</dc:creator>
  <cp:lastModifiedBy>Judd</cp:lastModifiedBy>
  <cp:revision>79</cp:revision>
  <dcterms:created xsi:type="dcterms:W3CDTF">2012-08-12T19:26:30Z</dcterms:created>
  <dcterms:modified xsi:type="dcterms:W3CDTF">2014-10-06T11:10:15Z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0x01010006E39132673CB74DAD017C692B8C2266</vt:lpwstr>
  </property>
</Properties>
</file>